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7" r:id="rId2"/>
    <p:sldId id="736" r:id="rId3"/>
    <p:sldId id="1578" r:id="rId4"/>
    <p:sldId id="1591" r:id="rId5"/>
    <p:sldId id="1595" r:id="rId6"/>
    <p:sldId id="1586" r:id="rId7"/>
    <p:sldId id="1587" r:id="rId8"/>
    <p:sldId id="1594" r:id="rId9"/>
    <p:sldId id="1580" r:id="rId10"/>
    <p:sldId id="1581" r:id="rId11"/>
    <p:sldId id="1582" r:id="rId12"/>
    <p:sldId id="1589" r:id="rId13"/>
    <p:sldId id="1593" r:id="rId14"/>
    <p:sldId id="1588" r:id="rId15"/>
    <p:sldId id="1592" r:id="rId16"/>
    <p:sldId id="1590" r:id="rId17"/>
    <p:sldId id="1567" r:id="rId18"/>
    <p:sldId id="259" r:id="rId19"/>
    <p:sldId id="1602" r:id="rId20"/>
    <p:sldId id="1601" r:id="rId21"/>
    <p:sldId id="1553"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71C4"/>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5"/>
    <p:restoredTop sz="81420"/>
  </p:normalViewPr>
  <p:slideViewPr>
    <p:cSldViewPr snapToGrid="0" snapToObjects="1">
      <p:cViewPr varScale="1">
        <p:scale>
          <a:sx n="82" d="100"/>
          <a:sy n="82" d="100"/>
        </p:scale>
        <p:origin x="192" y="384"/>
      </p:cViewPr>
      <p:guideLst/>
    </p:cSldViewPr>
  </p:slideViewPr>
  <p:outlineViewPr>
    <p:cViewPr>
      <p:scale>
        <a:sx n="33" d="100"/>
        <a:sy n="33" d="100"/>
      </p:scale>
      <p:origin x="0" y="-27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C45564-DAE2-5245-9696-4B8679CD69AA}" type="datetimeFigureOut">
              <a:rPr kumimoji="1" lang="zh-CN" altLang="en-US" smtClean="0"/>
              <a:t>2021/6/19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3ACB-AF92-FC41-88A3-623E07ED5D04}" type="slidenum">
              <a:rPr kumimoji="1" lang="zh-CN" altLang="en-US" smtClean="0"/>
              <a:t>‹#›</a:t>
            </a:fld>
            <a:endParaRPr kumimoji="1" lang="zh-CN" altLang="en-US"/>
          </a:p>
        </p:txBody>
      </p:sp>
    </p:spTree>
    <p:extLst>
      <p:ext uri="{BB962C8B-B14F-4D97-AF65-F5344CB8AC3E}">
        <p14:creationId xmlns:p14="http://schemas.microsoft.com/office/powerpoint/2010/main" val="1461728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介绍</a:t>
            </a:r>
          </a:p>
        </p:txBody>
      </p:sp>
      <p:sp>
        <p:nvSpPr>
          <p:cNvPr id="4" name="灯片编号占位符 3"/>
          <p:cNvSpPr>
            <a:spLocks noGrp="1"/>
          </p:cNvSpPr>
          <p:nvPr>
            <p:ph type="sldNum" sz="quarter" idx="5"/>
          </p:nvPr>
        </p:nvSpPr>
        <p:spPr/>
        <p:txBody>
          <a:bodyPr/>
          <a:lstStyle/>
          <a:p>
            <a:fld id="{24E93ACB-AF92-FC41-88A3-623E07ED5D04}" type="slidenum">
              <a:rPr kumimoji="1" lang="zh-CN" altLang="en-US" smtClean="0"/>
              <a:t>1</a:t>
            </a:fld>
            <a:endParaRPr kumimoji="1" lang="zh-CN" altLang="en-US"/>
          </a:p>
        </p:txBody>
      </p:sp>
    </p:spTree>
    <p:extLst>
      <p:ext uri="{BB962C8B-B14F-4D97-AF65-F5344CB8AC3E}">
        <p14:creationId xmlns:p14="http://schemas.microsoft.com/office/powerpoint/2010/main" val="1576221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共识治理模型：基于阈值签名的共识协议，需要网络中超</a:t>
            </a:r>
            <a:r>
              <a:rPr kumimoji="1" lang="en-US" altLang="zh-CN" dirty="0"/>
              <a:t>2/3</a:t>
            </a:r>
            <a:r>
              <a:rPr kumimoji="1" lang="zh-CN" altLang="en-US" dirty="0"/>
              <a:t>节点的投票，并且监管部门没有行使一票否决权，在打破数据孤岛的同时监管数据。</a:t>
            </a:r>
          </a:p>
        </p:txBody>
      </p:sp>
      <p:sp>
        <p:nvSpPr>
          <p:cNvPr id="4" name="灯片编号占位符 3"/>
          <p:cNvSpPr>
            <a:spLocks noGrp="1"/>
          </p:cNvSpPr>
          <p:nvPr>
            <p:ph type="sldNum" sz="quarter" idx="5"/>
          </p:nvPr>
        </p:nvSpPr>
        <p:spPr/>
        <p:txBody>
          <a:bodyPr/>
          <a:lstStyle/>
          <a:p>
            <a:fld id="{24E93ACB-AF92-FC41-88A3-623E07ED5D04}" type="slidenum">
              <a:rPr kumimoji="1" lang="zh-CN" altLang="en-US" smtClean="0"/>
              <a:t>10</a:t>
            </a:fld>
            <a:endParaRPr kumimoji="1" lang="zh-CN" altLang="en-US"/>
          </a:p>
        </p:txBody>
      </p:sp>
    </p:spTree>
    <p:extLst>
      <p:ext uri="{BB962C8B-B14F-4D97-AF65-F5344CB8AC3E}">
        <p14:creationId xmlns:p14="http://schemas.microsoft.com/office/powerpoint/2010/main" val="1752027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4E93ACB-AF92-FC41-88A3-623E07ED5D04}" type="slidenum">
              <a:rPr kumimoji="1" lang="zh-CN" altLang="en-US" smtClean="0"/>
              <a:t>11</a:t>
            </a:fld>
            <a:endParaRPr kumimoji="1" lang="zh-CN" altLang="en-US"/>
          </a:p>
        </p:txBody>
      </p:sp>
    </p:spTree>
    <p:extLst>
      <p:ext uri="{BB962C8B-B14F-4D97-AF65-F5344CB8AC3E}">
        <p14:creationId xmlns:p14="http://schemas.microsoft.com/office/powerpoint/2010/main" val="3646322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4E93ACB-AF92-FC41-88A3-623E07ED5D04}" type="slidenum">
              <a:rPr kumimoji="1" lang="zh-CN" altLang="en-US" smtClean="0"/>
              <a:t>12</a:t>
            </a:fld>
            <a:endParaRPr kumimoji="1" lang="zh-CN" altLang="en-US"/>
          </a:p>
        </p:txBody>
      </p:sp>
    </p:spTree>
    <p:extLst>
      <p:ext uri="{BB962C8B-B14F-4D97-AF65-F5344CB8AC3E}">
        <p14:creationId xmlns:p14="http://schemas.microsoft.com/office/powerpoint/2010/main" val="655260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48A77E-79FB-4BFF-B1F0-CFD29F30865E}" type="slidenum">
              <a:rPr lang="en-US" altLang="zh-CN" smtClean="0"/>
              <a:pPr/>
              <a:t>14</a:t>
            </a:fld>
            <a:endParaRPr lang="en-US" altLang="zh-CN"/>
          </a:p>
        </p:txBody>
      </p:sp>
    </p:spTree>
    <p:extLst>
      <p:ext uri="{BB962C8B-B14F-4D97-AF65-F5344CB8AC3E}">
        <p14:creationId xmlns:p14="http://schemas.microsoft.com/office/powerpoint/2010/main" val="3101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4E93ACB-AF92-FC41-88A3-623E07ED5D04}" type="slidenum">
              <a:rPr kumimoji="1" lang="zh-CN" altLang="en-US" smtClean="0"/>
              <a:t>15</a:t>
            </a:fld>
            <a:endParaRPr kumimoji="1" lang="zh-CN" altLang="en-US"/>
          </a:p>
        </p:txBody>
      </p:sp>
    </p:spTree>
    <p:extLst>
      <p:ext uri="{BB962C8B-B14F-4D97-AF65-F5344CB8AC3E}">
        <p14:creationId xmlns:p14="http://schemas.microsoft.com/office/powerpoint/2010/main" val="1088863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48A77E-79FB-4BFF-B1F0-CFD29F30865E}" type="slidenum">
              <a:rPr lang="en-US" altLang="zh-CN" smtClean="0"/>
              <a:pPr/>
              <a:t>16</a:t>
            </a:fld>
            <a:endParaRPr lang="en-US" altLang="zh-CN"/>
          </a:p>
        </p:txBody>
      </p:sp>
    </p:spTree>
    <p:extLst>
      <p:ext uri="{BB962C8B-B14F-4D97-AF65-F5344CB8AC3E}">
        <p14:creationId xmlns:p14="http://schemas.microsoft.com/office/powerpoint/2010/main" val="2159576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2560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2560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8DD8170-3E9A-448D-8DDB-782DEAA78670}" type="slidenum">
              <a:rPr lang="zh-CN" altLang="en-US"/>
              <a:pPr fontAlgn="base">
                <a:spcBef>
                  <a:spcPct val="0"/>
                </a:spcBef>
                <a:spcAft>
                  <a:spcPct val="0"/>
                </a:spcAft>
              </a:pPr>
              <a:t>21</a:t>
            </a:fld>
            <a:endParaRPr lang="en-US" altLang="zh-CN" dirty="0"/>
          </a:p>
        </p:txBody>
      </p:sp>
    </p:spTree>
    <p:extLst>
      <p:ext uri="{BB962C8B-B14F-4D97-AF65-F5344CB8AC3E}">
        <p14:creationId xmlns:p14="http://schemas.microsoft.com/office/powerpoint/2010/main" val="900733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48A77E-79FB-4BFF-B1F0-CFD29F30865E}" type="slidenum">
              <a:rPr lang="en-US" altLang="zh-CN" smtClean="0"/>
              <a:pPr/>
              <a:t>2</a:t>
            </a:fld>
            <a:endParaRPr lang="en-US" altLang="zh-CN"/>
          </a:p>
        </p:txBody>
      </p:sp>
    </p:spTree>
    <p:extLst>
      <p:ext uri="{BB962C8B-B14F-4D97-AF65-F5344CB8AC3E}">
        <p14:creationId xmlns:p14="http://schemas.microsoft.com/office/powerpoint/2010/main" val="1353807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特斯拉车主维权事件，不讨论事情的真相，我们来看这件事给我们带来哪些启发</a:t>
            </a:r>
          </a:p>
        </p:txBody>
      </p:sp>
      <p:sp>
        <p:nvSpPr>
          <p:cNvPr id="4" name="灯片编号占位符 3"/>
          <p:cNvSpPr>
            <a:spLocks noGrp="1"/>
          </p:cNvSpPr>
          <p:nvPr>
            <p:ph type="sldNum" sz="quarter" idx="5"/>
          </p:nvPr>
        </p:nvSpPr>
        <p:spPr/>
        <p:txBody>
          <a:bodyPr/>
          <a:lstStyle/>
          <a:p>
            <a:fld id="{24E93ACB-AF92-FC41-88A3-623E07ED5D04}" type="slidenum">
              <a:rPr kumimoji="1" lang="zh-CN" altLang="en-US" smtClean="0"/>
              <a:t>3</a:t>
            </a:fld>
            <a:endParaRPr kumimoji="1" lang="zh-CN" altLang="en-US"/>
          </a:p>
        </p:txBody>
      </p:sp>
    </p:spTree>
    <p:extLst>
      <p:ext uri="{BB962C8B-B14F-4D97-AF65-F5344CB8AC3E}">
        <p14:creationId xmlns:p14="http://schemas.microsoft.com/office/powerpoint/2010/main" val="4834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车路协同行业市场规模已经达到千亿级别</a:t>
            </a:r>
          </a:p>
        </p:txBody>
      </p:sp>
      <p:sp>
        <p:nvSpPr>
          <p:cNvPr id="4" name="灯片编号占位符 3"/>
          <p:cNvSpPr>
            <a:spLocks noGrp="1"/>
          </p:cNvSpPr>
          <p:nvPr>
            <p:ph type="sldNum" sz="quarter" idx="5"/>
          </p:nvPr>
        </p:nvSpPr>
        <p:spPr/>
        <p:txBody>
          <a:bodyPr/>
          <a:lstStyle/>
          <a:p>
            <a:fld id="{24E93ACB-AF92-FC41-88A3-623E07ED5D04}" type="slidenum">
              <a:rPr kumimoji="1" lang="zh-CN" altLang="en-US" smtClean="0"/>
              <a:t>4</a:t>
            </a:fld>
            <a:endParaRPr kumimoji="1" lang="zh-CN" altLang="en-US"/>
          </a:p>
        </p:txBody>
      </p:sp>
    </p:spTree>
    <p:extLst>
      <p:ext uri="{BB962C8B-B14F-4D97-AF65-F5344CB8AC3E}">
        <p14:creationId xmlns:p14="http://schemas.microsoft.com/office/powerpoint/2010/main" val="3896107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开启汽车行业数据保护强监管序幕</a:t>
            </a:r>
          </a:p>
        </p:txBody>
      </p:sp>
      <p:sp>
        <p:nvSpPr>
          <p:cNvPr id="4" name="灯片编号占位符 3"/>
          <p:cNvSpPr>
            <a:spLocks noGrp="1"/>
          </p:cNvSpPr>
          <p:nvPr>
            <p:ph type="sldNum" sz="quarter" idx="5"/>
          </p:nvPr>
        </p:nvSpPr>
        <p:spPr/>
        <p:txBody>
          <a:bodyPr/>
          <a:lstStyle/>
          <a:p>
            <a:fld id="{24E93ACB-AF92-FC41-88A3-623E07ED5D04}" type="slidenum">
              <a:rPr kumimoji="1" lang="zh-CN" altLang="en-US" smtClean="0"/>
              <a:t>5</a:t>
            </a:fld>
            <a:endParaRPr kumimoji="1" lang="zh-CN" altLang="en-US"/>
          </a:p>
        </p:txBody>
      </p:sp>
    </p:spTree>
    <p:extLst>
      <p:ext uri="{BB962C8B-B14F-4D97-AF65-F5344CB8AC3E}">
        <p14:creationId xmlns:p14="http://schemas.microsoft.com/office/powerpoint/2010/main" val="3591217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协同计算中涉及到大量数据采集与应用，而随着</a:t>
            </a:r>
            <a:r>
              <a:rPr kumimoji="1" lang="en-US" altLang="zh-CN" dirty="0"/>
              <a:t>2018</a:t>
            </a:r>
            <a:r>
              <a:rPr kumimoji="1" lang="zh-CN" altLang="en-US" dirty="0"/>
              <a:t>年欧盟</a:t>
            </a:r>
            <a:r>
              <a:rPr kumimoji="1" lang="en-US" altLang="zh-CN" dirty="0"/>
              <a:t>GDPR</a:t>
            </a:r>
            <a:r>
              <a:rPr kumimoji="1" lang="zh-CN" altLang="en-US" dirty="0"/>
              <a:t>与中国个人信息保护法的颁布，云边端协同中传统云计算与数据收集方式变得不再适用</a:t>
            </a:r>
          </a:p>
        </p:txBody>
      </p:sp>
      <p:sp>
        <p:nvSpPr>
          <p:cNvPr id="4" name="灯片编号占位符 3"/>
          <p:cNvSpPr>
            <a:spLocks noGrp="1"/>
          </p:cNvSpPr>
          <p:nvPr>
            <p:ph type="sldNum" sz="quarter" idx="5"/>
          </p:nvPr>
        </p:nvSpPr>
        <p:spPr/>
        <p:txBody>
          <a:bodyPr/>
          <a:lstStyle/>
          <a:p>
            <a:fld id="{24E93ACB-AF92-FC41-88A3-623E07ED5D04}" type="slidenum">
              <a:rPr kumimoji="1" lang="zh-CN" altLang="en-US" smtClean="0"/>
              <a:t>6</a:t>
            </a:fld>
            <a:endParaRPr kumimoji="1" lang="zh-CN" altLang="en-US"/>
          </a:p>
        </p:txBody>
      </p:sp>
    </p:spTree>
    <p:extLst>
      <p:ext uri="{BB962C8B-B14F-4D97-AF65-F5344CB8AC3E}">
        <p14:creationId xmlns:p14="http://schemas.microsoft.com/office/powerpoint/2010/main" val="3561389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48A77E-79FB-4BFF-B1F0-CFD29F30865E}" type="slidenum">
              <a:rPr lang="en-US" altLang="zh-CN" smtClean="0"/>
              <a:pPr/>
              <a:t>7</a:t>
            </a:fld>
            <a:endParaRPr lang="en-US" altLang="zh-CN"/>
          </a:p>
        </p:txBody>
      </p:sp>
    </p:spTree>
    <p:extLst>
      <p:ext uri="{BB962C8B-B14F-4D97-AF65-F5344CB8AC3E}">
        <p14:creationId xmlns:p14="http://schemas.microsoft.com/office/powerpoint/2010/main" val="3646504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四个部分：</a:t>
            </a:r>
            <a:r>
              <a:rPr kumimoji="1" lang="en-US" altLang="zh-CN" dirty="0"/>
              <a:t>xxx</a:t>
            </a:r>
            <a:endParaRPr kumimoji="1" lang="zh-CN" altLang="en-US" dirty="0"/>
          </a:p>
        </p:txBody>
      </p:sp>
      <p:sp>
        <p:nvSpPr>
          <p:cNvPr id="4" name="灯片编号占位符 3"/>
          <p:cNvSpPr>
            <a:spLocks noGrp="1"/>
          </p:cNvSpPr>
          <p:nvPr>
            <p:ph type="sldNum" sz="quarter" idx="5"/>
          </p:nvPr>
        </p:nvSpPr>
        <p:spPr/>
        <p:txBody>
          <a:bodyPr/>
          <a:lstStyle/>
          <a:p>
            <a:fld id="{24E93ACB-AF92-FC41-88A3-623E07ED5D04}" type="slidenum">
              <a:rPr kumimoji="1" lang="zh-CN" altLang="en-US" smtClean="0"/>
              <a:t>8</a:t>
            </a:fld>
            <a:endParaRPr kumimoji="1" lang="zh-CN" altLang="en-US"/>
          </a:p>
        </p:txBody>
      </p:sp>
    </p:spTree>
    <p:extLst>
      <p:ext uri="{BB962C8B-B14F-4D97-AF65-F5344CB8AC3E}">
        <p14:creationId xmlns:p14="http://schemas.microsoft.com/office/powerpoint/2010/main" val="4144466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4E93ACB-AF92-FC41-88A3-623E07ED5D04}" type="slidenum">
              <a:rPr kumimoji="1" lang="zh-CN" altLang="en-US" smtClean="0"/>
              <a:t>9</a:t>
            </a:fld>
            <a:endParaRPr kumimoji="1" lang="zh-CN" altLang="en-US"/>
          </a:p>
        </p:txBody>
      </p:sp>
    </p:spTree>
    <p:extLst>
      <p:ext uri="{BB962C8B-B14F-4D97-AF65-F5344CB8AC3E}">
        <p14:creationId xmlns:p14="http://schemas.microsoft.com/office/powerpoint/2010/main" val="4096410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1B6115-F610-D042-BB24-0457AD67758C}"/>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10802962-FC76-5E4D-A3A8-3792C853E8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CCEEE89-9F08-9640-868D-75855C6373FC}"/>
              </a:ext>
            </a:extLst>
          </p:cNvPr>
          <p:cNvSpPr>
            <a:spLocks noGrp="1"/>
          </p:cNvSpPr>
          <p:nvPr>
            <p:ph type="dt" sz="half" idx="10"/>
          </p:nvPr>
        </p:nvSpPr>
        <p:spPr/>
        <p:txBody>
          <a:bodyPr/>
          <a:lstStyle/>
          <a:p>
            <a:fld id="{7F2CA5AB-6136-3F47-81E8-5F28DB17059E}" type="datetimeFigureOut">
              <a:rPr kumimoji="1" lang="zh-CN" altLang="en-US" smtClean="0"/>
              <a:t>2021/6/19</a:t>
            </a:fld>
            <a:endParaRPr kumimoji="1" lang="zh-CN" altLang="en-US"/>
          </a:p>
        </p:txBody>
      </p:sp>
      <p:sp>
        <p:nvSpPr>
          <p:cNvPr id="5" name="页脚占位符 4">
            <a:extLst>
              <a:ext uri="{FF2B5EF4-FFF2-40B4-BE49-F238E27FC236}">
                <a16:creationId xmlns:a16="http://schemas.microsoft.com/office/drawing/2014/main" id="{EFC239DA-EA8E-E04C-97DA-8C0347E9C9C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7EDE1E-FC65-A948-9767-F706A0FFD597}"/>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1607998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5D3E5-DA13-784C-8E4B-E5C6A7E3328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724E2D6-1617-7C4D-9379-FECC83E311BB}"/>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AAEDD65-BFDA-B94F-A010-A2FFE3935410}"/>
              </a:ext>
            </a:extLst>
          </p:cNvPr>
          <p:cNvSpPr>
            <a:spLocks noGrp="1"/>
          </p:cNvSpPr>
          <p:nvPr>
            <p:ph type="dt" sz="half" idx="10"/>
          </p:nvPr>
        </p:nvSpPr>
        <p:spPr/>
        <p:txBody>
          <a:bodyPr/>
          <a:lstStyle/>
          <a:p>
            <a:fld id="{7F2CA5AB-6136-3F47-81E8-5F28DB17059E}" type="datetimeFigureOut">
              <a:rPr kumimoji="1" lang="zh-CN" altLang="en-US" smtClean="0"/>
              <a:t>2021/6/19</a:t>
            </a:fld>
            <a:endParaRPr kumimoji="1" lang="zh-CN" altLang="en-US"/>
          </a:p>
        </p:txBody>
      </p:sp>
      <p:sp>
        <p:nvSpPr>
          <p:cNvPr id="5" name="页脚占位符 4">
            <a:extLst>
              <a:ext uri="{FF2B5EF4-FFF2-40B4-BE49-F238E27FC236}">
                <a16:creationId xmlns:a16="http://schemas.microsoft.com/office/drawing/2014/main" id="{4C68D0D6-31D1-A246-9859-8EF7F59A984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EA4AFB8-DA50-B645-8051-9D2007AD4B5D}"/>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1708686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EE467B6-957D-2B46-8F9D-F774AEB162A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81CA6C4-40D3-4B4B-80ED-F8F549B47B95}"/>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A1DC218C-21CC-354F-B23A-1967C7A571DE}"/>
              </a:ext>
            </a:extLst>
          </p:cNvPr>
          <p:cNvSpPr>
            <a:spLocks noGrp="1"/>
          </p:cNvSpPr>
          <p:nvPr>
            <p:ph type="dt" sz="half" idx="10"/>
          </p:nvPr>
        </p:nvSpPr>
        <p:spPr/>
        <p:txBody>
          <a:bodyPr/>
          <a:lstStyle/>
          <a:p>
            <a:fld id="{7F2CA5AB-6136-3F47-81E8-5F28DB17059E}" type="datetimeFigureOut">
              <a:rPr kumimoji="1" lang="zh-CN" altLang="en-US" smtClean="0"/>
              <a:t>2021/6/19</a:t>
            </a:fld>
            <a:endParaRPr kumimoji="1" lang="zh-CN" altLang="en-US"/>
          </a:p>
        </p:txBody>
      </p:sp>
      <p:sp>
        <p:nvSpPr>
          <p:cNvPr id="5" name="页脚占位符 4">
            <a:extLst>
              <a:ext uri="{FF2B5EF4-FFF2-40B4-BE49-F238E27FC236}">
                <a16:creationId xmlns:a16="http://schemas.microsoft.com/office/drawing/2014/main" id="{25B7A881-263A-314D-8AAA-C2998062F07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E09A803-5595-D946-8B17-54BAC4438360}"/>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4117757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77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4EA1F-8188-CF4E-896D-7F1B5F450CA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DA3E41F-374C-5548-829B-B061632F3D00}"/>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15CF358-AA02-B54B-ACFD-5D1214AB2B19}"/>
              </a:ext>
            </a:extLst>
          </p:cNvPr>
          <p:cNvSpPr>
            <a:spLocks noGrp="1"/>
          </p:cNvSpPr>
          <p:nvPr>
            <p:ph type="dt" sz="half" idx="10"/>
          </p:nvPr>
        </p:nvSpPr>
        <p:spPr/>
        <p:txBody>
          <a:bodyPr/>
          <a:lstStyle/>
          <a:p>
            <a:fld id="{7F2CA5AB-6136-3F47-81E8-5F28DB17059E}" type="datetimeFigureOut">
              <a:rPr kumimoji="1" lang="zh-CN" altLang="en-US" smtClean="0"/>
              <a:t>2021/6/19</a:t>
            </a:fld>
            <a:endParaRPr kumimoji="1" lang="zh-CN" altLang="en-US"/>
          </a:p>
        </p:txBody>
      </p:sp>
      <p:sp>
        <p:nvSpPr>
          <p:cNvPr id="5" name="页脚占位符 4">
            <a:extLst>
              <a:ext uri="{FF2B5EF4-FFF2-40B4-BE49-F238E27FC236}">
                <a16:creationId xmlns:a16="http://schemas.microsoft.com/office/drawing/2014/main" id="{1A0B7D63-10A6-7346-925F-1B0014918A9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29A0A7F-E54B-C748-87E3-EA9F0B727F37}"/>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1327164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F3F9E0-554E-2146-B034-78511ED21440}"/>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61DE133-2658-654A-BF56-8009919378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7D6DC524-D242-DF4C-92F1-FF3B21F15EFE}"/>
              </a:ext>
            </a:extLst>
          </p:cNvPr>
          <p:cNvSpPr>
            <a:spLocks noGrp="1"/>
          </p:cNvSpPr>
          <p:nvPr>
            <p:ph type="dt" sz="half" idx="10"/>
          </p:nvPr>
        </p:nvSpPr>
        <p:spPr/>
        <p:txBody>
          <a:bodyPr/>
          <a:lstStyle/>
          <a:p>
            <a:fld id="{7F2CA5AB-6136-3F47-81E8-5F28DB17059E}" type="datetimeFigureOut">
              <a:rPr kumimoji="1" lang="zh-CN" altLang="en-US" smtClean="0"/>
              <a:t>2021/6/19</a:t>
            </a:fld>
            <a:endParaRPr kumimoji="1" lang="zh-CN" altLang="en-US"/>
          </a:p>
        </p:txBody>
      </p:sp>
      <p:sp>
        <p:nvSpPr>
          <p:cNvPr id="5" name="页脚占位符 4">
            <a:extLst>
              <a:ext uri="{FF2B5EF4-FFF2-40B4-BE49-F238E27FC236}">
                <a16:creationId xmlns:a16="http://schemas.microsoft.com/office/drawing/2014/main" id="{B413275D-AA4D-AC4A-B533-0CFAB52D42C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E722F8B-12D9-4447-8AF1-2978AA2F9F07}"/>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801027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7A520-B91B-DE4D-9013-6175BC08E24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C7A4699-9CCD-064F-BBFB-D1BB5DC5D92C}"/>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0CBF8346-B739-4A4E-8330-48F57E0D6875}"/>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E6D4EEC1-EFDD-EE46-84A9-AFD2BBC20E84}"/>
              </a:ext>
            </a:extLst>
          </p:cNvPr>
          <p:cNvSpPr>
            <a:spLocks noGrp="1"/>
          </p:cNvSpPr>
          <p:nvPr>
            <p:ph type="dt" sz="half" idx="10"/>
          </p:nvPr>
        </p:nvSpPr>
        <p:spPr/>
        <p:txBody>
          <a:bodyPr/>
          <a:lstStyle/>
          <a:p>
            <a:fld id="{7F2CA5AB-6136-3F47-81E8-5F28DB17059E}" type="datetimeFigureOut">
              <a:rPr kumimoji="1" lang="zh-CN" altLang="en-US" smtClean="0"/>
              <a:t>2021/6/19</a:t>
            </a:fld>
            <a:endParaRPr kumimoji="1" lang="zh-CN" altLang="en-US"/>
          </a:p>
        </p:txBody>
      </p:sp>
      <p:sp>
        <p:nvSpPr>
          <p:cNvPr id="6" name="页脚占位符 5">
            <a:extLst>
              <a:ext uri="{FF2B5EF4-FFF2-40B4-BE49-F238E27FC236}">
                <a16:creationId xmlns:a16="http://schemas.microsoft.com/office/drawing/2014/main" id="{9791DBBB-A129-E843-A011-1AF47EFC799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5CEC497-2F6D-D14B-8E20-1DCE8629D18C}"/>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741140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A3A8A-37AB-4449-A594-5B89F78C9DD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503CE34-4FA8-5A46-94C2-BFA2A5DED3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27DB2C96-9A99-B14C-9B99-F132F51CD7D9}"/>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47F406D3-37D0-5C44-972E-3ECC3D2657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C2F8CBDF-B164-CA4F-8C56-8F6EC2F06A2F}"/>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27083E32-98D8-2E4B-8CF2-2579D5E33CD2}"/>
              </a:ext>
            </a:extLst>
          </p:cNvPr>
          <p:cNvSpPr>
            <a:spLocks noGrp="1"/>
          </p:cNvSpPr>
          <p:nvPr>
            <p:ph type="dt" sz="half" idx="10"/>
          </p:nvPr>
        </p:nvSpPr>
        <p:spPr/>
        <p:txBody>
          <a:bodyPr/>
          <a:lstStyle/>
          <a:p>
            <a:fld id="{7F2CA5AB-6136-3F47-81E8-5F28DB17059E}" type="datetimeFigureOut">
              <a:rPr kumimoji="1" lang="zh-CN" altLang="en-US" smtClean="0"/>
              <a:t>2021/6/19</a:t>
            </a:fld>
            <a:endParaRPr kumimoji="1" lang="zh-CN" altLang="en-US"/>
          </a:p>
        </p:txBody>
      </p:sp>
      <p:sp>
        <p:nvSpPr>
          <p:cNvPr id="8" name="页脚占位符 7">
            <a:extLst>
              <a:ext uri="{FF2B5EF4-FFF2-40B4-BE49-F238E27FC236}">
                <a16:creationId xmlns:a16="http://schemas.microsoft.com/office/drawing/2014/main" id="{7A27164D-97DC-0148-BA74-F3E44DB2285E}"/>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9348715-7F90-4444-B75E-7101EE855038}"/>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158529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1C0668-0714-0440-8686-26B97514FF3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A2DC05B8-2789-284D-8A50-81252A1193B4}"/>
              </a:ext>
            </a:extLst>
          </p:cNvPr>
          <p:cNvSpPr>
            <a:spLocks noGrp="1"/>
          </p:cNvSpPr>
          <p:nvPr>
            <p:ph type="dt" sz="half" idx="10"/>
          </p:nvPr>
        </p:nvSpPr>
        <p:spPr/>
        <p:txBody>
          <a:bodyPr/>
          <a:lstStyle/>
          <a:p>
            <a:fld id="{7F2CA5AB-6136-3F47-81E8-5F28DB17059E}" type="datetimeFigureOut">
              <a:rPr kumimoji="1" lang="zh-CN" altLang="en-US" smtClean="0"/>
              <a:t>2021/6/19</a:t>
            </a:fld>
            <a:endParaRPr kumimoji="1" lang="zh-CN" altLang="en-US"/>
          </a:p>
        </p:txBody>
      </p:sp>
      <p:sp>
        <p:nvSpPr>
          <p:cNvPr id="4" name="页脚占位符 3">
            <a:extLst>
              <a:ext uri="{FF2B5EF4-FFF2-40B4-BE49-F238E27FC236}">
                <a16:creationId xmlns:a16="http://schemas.microsoft.com/office/drawing/2014/main" id="{802BDA25-48FD-CC4E-A4CD-FB18B7434F3F}"/>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F3FAEC34-A886-5B4A-968D-674DCAF9707A}"/>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1982437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ECB26C-F983-1C4F-9C95-8C4035230CA5}"/>
              </a:ext>
            </a:extLst>
          </p:cNvPr>
          <p:cNvSpPr>
            <a:spLocks noGrp="1"/>
          </p:cNvSpPr>
          <p:nvPr>
            <p:ph type="dt" sz="half" idx="10"/>
          </p:nvPr>
        </p:nvSpPr>
        <p:spPr/>
        <p:txBody>
          <a:bodyPr/>
          <a:lstStyle/>
          <a:p>
            <a:fld id="{7F2CA5AB-6136-3F47-81E8-5F28DB17059E}" type="datetimeFigureOut">
              <a:rPr kumimoji="1" lang="zh-CN" altLang="en-US" smtClean="0"/>
              <a:t>2021/6/19</a:t>
            </a:fld>
            <a:endParaRPr kumimoji="1" lang="zh-CN" altLang="en-US"/>
          </a:p>
        </p:txBody>
      </p:sp>
      <p:sp>
        <p:nvSpPr>
          <p:cNvPr id="3" name="页脚占位符 2">
            <a:extLst>
              <a:ext uri="{FF2B5EF4-FFF2-40B4-BE49-F238E27FC236}">
                <a16:creationId xmlns:a16="http://schemas.microsoft.com/office/drawing/2014/main" id="{F361D991-C1B9-9341-9A90-A3B5E4F07247}"/>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B8AB558F-1005-9348-BCEA-114DDB9A79D4}"/>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407924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ADCD8-52AF-294D-B065-2CDF7D1933E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9FCBF45C-76E0-3247-BAFC-D8EE6C3D86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9F235168-6950-FB46-BFB9-560CA842D9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192DEABA-00A5-B843-8D27-36EBEB8E5428}"/>
              </a:ext>
            </a:extLst>
          </p:cNvPr>
          <p:cNvSpPr>
            <a:spLocks noGrp="1"/>
          </p:cNvSpPr>
          <p:nvPr>
            <p:ph type="dt" sz="half" idx="10"/>
          </p:nvPr>
        </p:nvSpPr>
        <p:spPr/>
        <p:txBody>
          <a:bodyPr/>
          <a:lstStyle/>
          <a:p>
            <a:fld id="{7F2CA5AB-6136-3F47-81E8-5F28DB17059E}" type="datetimeFigureOut">
              <a:rPr kumimoji="1" lang="zh-CN" altLang="en-US" smtClean="0"/>
              <a:t>2021/6/19</a:t>
            </a:fld>
            <a:endParaRPr kumimoji="1" lang="zh-CN" altLang="en-US"/>
          </a:p>
        </p:txBody>
      </p:sp>
      <p:sp>
        <p:nvSpPr>
          <p:cNvPr id="6" name="页脚占位符 5">
            <a:extLst>
              <a:ext uri="{FF2B5EF4-FFF2-40B4-BE49-F238E27FC236}">
                <a16:creationId xmlns:a16="http://schemas.microsoft.com/office/drawing/2014/main" id="{69E2D6AC-E3CC-3C45-B597-1B52975B63F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E03BF3A-DFCF-784C-B106-C1B7B204D968}"/>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3931933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75427-B5AE-8D4D-B727-9888CC063AC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3A95F1C-3BB0-EA46-A613-E9FA6A7B00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5A3A2398-5043-4448-828C-CE06BE1379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3C40D464-062D-E84F-81DB-C2D880BDEC84}"/>
              </a:ext>
            </a:extLst>
          </p:cNvPr>
          <p:cNvSpPr>
            <a:spLocks noGrp="1"/>
          </p:cNvSpPr>
          <p:nvPr>
            <p:ph type="dt" sz="half" idx="10"/>
          </p:nvPr>
        </p:nvSpPr>
        <p:spPr/>
        <p:txBody>
          <a:bodyPr/>
          <a:lstStyle/>
          <a:p>
            <a:fld id="{7F2CA5AB-6136-3F47-81E8-5F28DB17059E}" type="datetimeFigureOut">
              <a:rPr kumimoji="1" lang="zh-CN" altLang="en-US" smtClean="0"/>
              <a:t>2021/6/19</a:t>
            </a:fld>
            <a:endParaRPr kumimoji="1" lang="zh-CN" altLang="en-US"/>
          </a:p>
        </p:txBody>
      </p:sp>
      <p:sp>
        <p:nvSpPr>
          <p:cNvPr id="6" name="页脚占位符 5">
            <a:extLst>
              <a:ext uri="{FF2B5EF4-FFF2-40B4-BE49-F238E27FC236}">
                <a16:creationId xmlns:a16="http://schemas.microsoft.com/office/drawing/2014/main" id="{62B94CB4-2AF7-2C48-82AE-A2D0D151BA5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2ECBD73-0363-114F-866F-3C62DB68B256}"/>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2946908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8291103-4788-CD4D-80C8-F094B532E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36B982D-D5FB-E045-B327-6689B2282E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FACC92E-6612-5B47-899C-69550EB056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2CA5AB-6136-3F47-81E8-5F28DB17059E}" type="datetimeFigureOut">
              <a:rPr kumimoji="1" lang="zh-CN" altLang="en-US" smtClean="0"/>
              <a:t>2021/6/19</a:t>
            </a:fld>
            <a:endParaRPr kumimoji="1" lang="zh-CN" altLang="en-US"/>
          </a:p>
        </p:txBody>
      </p:sp>
      <p:sp>
        <p:nvSpPr>
          <p:cNvPr id="5" name="页脚占位符 4">
            <a:extLst>
              <a:ext uri="{FF2B5EF4-FFF2-40B4-BE49-F238E27FC236}">
                <a16:creationId xmlns:a16="http://schemas.microsoft.com/office/drawing/2014/main" id="{483057DC-D9FC-B74B-9E9E-82C114CFE2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B2C0056C-055B-B142-9C66-9ADA51918A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11215066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9F823EF-0721-448F-B5C1-B945375231E6}"/>
              </a:ext>
            </a:extLst>
          </p:cNvPr>
          <p:cNvGrpSpPr/>
          <p:nvPr/>
        </p:nvGrpSpPr>
        <p:grpSpPr>
          <a:xfrm>
            <a:off x="0" y="3143302"/>
            <a:ext cx="12192000" cy="3733800"/>
            <a:chOff x="0" y="3312958"/>
            <a:chExt cx="12192000" cy="3830792"/>
          </a:xfrm>
        </p:grpSpPr>
        <p:sp>
          <p:nvSpPr>
            <p:cNvPr id="23" name="任意多边形: 形状 22">
              <a:extLst>
                <a:ext uri="{FF2B5EF4-FFF2-40B4-BE49-F238E27FC236}">
                  <a16:creationId xmlns:a16="http://schemas.microsoft.com/office/drawing/2014/main" id="{7842A79C-4014-419F-939E-93F9E3B2379D}"/>
                </a:ext>
              </a:extLst>
            </p:cNvPr>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zh-CN" altLang="en-US" sz="2400" kern="0">
                <a:solidFill>
                  <a:prstClr val="white"/>
                </a:solidFill>
                <a:latin typeface="FangSong" panose="02010609060101010101" pitchFamily="49" charset="-122"/>
                <a:ea typeface="FangSong" panose="02010609060101010101" pitchFamily="49" charset="-122"/>
              </a:endParaRPr>
            </a:p>
          </p:txBody>
        </p:sp>
        <p:sp>
          <p:nvSpPr>
            <p:cNvPr id="20" name="任意多边形: 形状 19">
              <a:extLst>
                <a:ext uri="{FF2B5EF4-FFF2-40B4-BE49-F238E27FC236}">
                  <a16:creationId xmlns:a16="http://schemas.microsoft.com/office/drawing/2014/main" id="{0ED815D2-6843-4633-BFAB-D0B4D03CA4A4}"/>
                </a:ext>
              </a:extLst>
            </p:cNvPr>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zh-CN" altLang="en-US" sz="2400" kern="0">
                <a:solidFill>
                  <a:prstClr val="white"/>
                </a:solidFill>
                <a:latin typeface="FangSong" panose="02010609060101010101" pitchFamily="49" charset="-122"/>
                <a:ea typeface="FangSong" panose="02010609060101010101" pitchFamily="49" charset="-122"/>
              </a:endParaRPr>
            </a:p>
          </p:txBody>
        </p:sp>
      </p:grpSp>
      <p:sp>
        <p:nvSpPr>
          <p:cNvPr id="13" name="文本框 12">
            <a:extLst>
              <a:ext uri="{FF2B5EF4-FFF2-40B4-BE49-F238E27FC236}">
                <a16:creationId xmlns:a16="http://schemas.microsoft.com/office/drawing/2014/main" id="{2D333133-B779-4DA1-80BA-DF6BFCB972EA}"/>
              </a:ext>
            </a:extLst>
          </p:cNvPr>
          <p:cNvSpPr txBox="1"/>
          <p:nvPr/>
        </p:nvSpPr>
        <p:spPr>
          <a:xfrm>
            <a:off x="4371080" y="5121119"/>
            <a:ext cx="3775393" cy="853503"/>
          </a:xfrm>
          <a:prstGeom prst="rect">
            <a:avLst/>
          </a:prstGeom>
          <a:noFill/>
        </p:spPr>
        <p:txBody>
          <a:bodyPr wrap="none" rtlCol="0">
            <a:spAutoFit/>
          </a:bodyPr>
          <a:lstStyle/>
          <a:p>
            <a:pPr>
              <a:lnSpc>
                <a:spcPct val="130000"/>
              </a:lnSpc>
            </a:pPr>
            <a:r>
              <a:rPr lang="zh-CN" altLang="en-US" sz="20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林怡静、王苗苗、李璜琦、柴泽</a:t>
            </a:r>
            <a:endParaRPr lang="en-US" altLang="zh-CN" sz="20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endParaRPr>
          </a:p>
          <a:p>
            <a:pPr algn="ctr">
              <a:lnSpc>
                <a:spcPct val="130000"/>
              </a:lnSpc>
            </a:pPr>
            <a:r>
              <a:rPr lang="zh-CN" altLang="en-US" sz="20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北京邮电大学</a:t>
            </a:r>
            <a:endParaRPr lang="en-US" altLang="zh-CN" sz="20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endParaRPr>
          </a:p>
        </p:txBody>
      </p:sp>
      <p:sp>
        <p:nvSpPr>
          <p:cNvPr id="14" name="文本框 13">
            <a:extLst>
              <a:ext uri="{FF2B5EF4-FFF2-40B4-BE49-F238E27FC236}">
                <a16:creationId xmlns:a16="http://schemas.microsoft.com/office/drawing/2014/main" id="{97791BA2-8CEC-4F32-AD60-C7C15DC4AB94}"/>
              </a:ext>
            </a:extLst>
          </p:cNvPr>
          <p:cNvSpPr txBox="1"/>
          <p:nvPr/>
        </p:nvSpPr>
        <p:spPr>
          <a:xfrm>
            <a:off x="727088" y="2858378"/>
            <a:ext cx="10737823" cy="646331"/>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pPr algn="ctr"/>
            <a:r>
              <a:rPr lang="zh-CN" altLang="en-US" sz="3600" dirty="0">
                <a:latin typeface="FangSong" panose="02010609060101010101" pitchFamily="49" charset="-122"/>
                <a:ea typeface="FangSong" panose="02010609060101010101" pitchFamily="49" charset="-122"/>
                <a:sym typeface="微软雅黑" panose="020B0503020204020204" pitchFamily="34" charset="-122"/>
              </a:rPr>
              <a:t>基于区块链的车联网数据共享和监管解决方案</a:t>
            </a:r>
          </a:p>
        </p:txBody>
      </p:sp>
      <p:sp>
        <p:nvSpPr>
          <p:cNvPr id="7" name="矩形 6">
            <a:extLst>
              <a:ext uri="{FF2B5EF4-FFF2-40B4-BE49-F238E27FC236}">
                <a16:creationId xmlns:a16="http://schemas.microsoft.com/office/drawing/2014/main" id="{4DDE8056-FD31-9A49-A303-F3F83F3CFCC2}"/>
              </a:ext>
            </a:extLst>
          </p:cNvPr>
          <p:cNvSpPr/>
          <p:nvPr/>
        </p:nvSpPr>
        <p:spPr>
          <a:xfrm>
            <a:off x="4918067" y="6433110"/>
            <a:ext cx="3228406" cy="338554"/>
          </a:xfrm>
          <a:prstGeom prst="rect">
            <a:avLst/>
          </a:prstGeom>
        </p:spPr>
        <p:txBody>
          <a:bodyPr wrap="square">
            <a:spAutoFit/>
          </a:bodyPr>
          <a:lstStyle/>
          <a:p>
            <a:pPr algn="just"/>
            <a:r>
              <a:rPr lang="zh-CN" altLang="en-US" sz="1600" dirty="0">
                <a:solidFill>
                  <a:srgbClr val="4571C4"/>
                </a:solidFill>
                <a:latin typeface="FangSong" panose="02010609060101010101" pitchFamily="49" charset="-122"/>
                <a:ea typeface="FangSong" panose="02010609060101010101" pitchFamily="49" charset="-122"/>
              </a:rPr>
              <a:t>商业计划书 </a:t>
            </a:r>
            <a:r>
              <a:rPr lang="en-US" altLang="zh-CN" sz="1600" dirty="0">
                <a:solidFill>
                  <a:srgbClr val="4571C4"/>
                </a:solidFill>
                <a:latin typeface="FangSong" panose="02010609060101010101" pitchFamily="49" charset="-122"/>
                <a:ea typeface="FangSong" panose="02010609060101010101" pitchFamily="49" charset="-122"/>
              </a:rPr>
              <a:t>Business</a:t>
            </a:r>
            <a:r>
              <a:rPr lang="zh-CN" altLang="en-US" sz="1600" dirty="0">
                <a:solidFill>
                  <a:srgbClr val="4571C4"/>
                </a:solidFill>
                <a:latin typeface="FangSong" panose="02010609060101010101" pitchFamily="49" charset="-122"/>
                <a:ea typeface="FangSong" panose="02010609060101010101" pitchFamily="49" charset="-122"/>
              </a:rPr>
              <a:t> </a:t>
            </a:r>
            <a:r>
              <a:rPr lang="en-US" altLang="zh-CN" sz="1600" dirty="0">
                <a:solidFill>
                  <a:srgbClr val="4571C4"/>
                </a:solidFill>
                <a:latin typeface="FangSong" panose="02010609060101010101" pitchFamily="49" charset="-122"/>
                <a:ea typeface="FangSong" panose="02010609060101010101" pitchFamily="49" charset="-122"/>
              </a:rPr>
              <a:t>Plan</a:t>
            </a:r>
            <a:endParaRPr lang="zh-CN" altLang="en-US" sz="1600" dirty="0">
              <a:solidFill>
                <a:srgbClr val="4571C4"/>
              </a:solidFill>
              <a:latin typeface="FangSong" panose="02010609060101010101" pitchFamily="49" charset="-122"/>
              <a:ea typeface="FangSong" panose="02010609060101010101" pitchFamily="49" charset="-122"/>
            </a:endParaRPr>
          </a:p>
        </p:txBody>
      </p:sp>
      <p:grpSp>
        <p:nvGrpSpPr>
          <p:cNvPr id="6" name="组合 5">
            <a:extLst>
              <a:ext uri="{FF2B5EF4-FFF2-40B4-BE49-F238E27FC236}">
                <a16:creationId xmlns:a16="http://schemas.microsoft.com/office/drawing/2014/main" id="{0B2E44EF-0B8A-1446-822D-11B8BCDBC024}"/>
              </a:ext>
            </a:extLst>
          </p:cNvPr>
          <p:cNvGrpSpPr/>
          <p:nvPr/>
        </p:nvGrpSpPr>
        <p:grpSpPr>
          <a:xfrm>
            <a:off x="5082745" y="1641140"/>
            <a:ext cx="2026508" cy="1043674"/>
            <a:chOff x="10165492" y="81273"/>
            <a:chExt cx="2026508" cy="1043674"/>
          </a:xfrm>
        </p:grpSpPr>
        <p:pic>
          <p:nvPicPr>
            <p:cNvPr id="11" name="图片 10">
              <a:extLst>
                <a:ext uri="{FF2B5EF4-FFF2-40B4-BE49-F238E27FC236}">
                  <a16:creationId xmlns:a16="http://schemas.microsoft.com/office/drawing/2014/main" id="{29634069-99C3-EA4E-90D7-9CD86A280D1D}"/>
                </a:ext>
              </a:extLst>
            </p:cNvPr>
            <p:cNvPicPr>
              <a:picLocks noChangeAspect="1"/>
            </p:cNvPicPr>
            <p:nvPr/>
          </p:nvPicPr>
          <p:blipFill>
            <a:blip r:embed="rId3"/>
            <a:stretch>
              <a:fillRect/>
            </a:stretch>
          </p:blipFill>
          <p:spPr>
            <a:xfrm>
              <a:off x="10638388" y="81273"/>
              <a:ext cx="1080715" cy="810536"/>
            </a:xfrm>
            <a:prstGeom prst="rect">
              <a:avLst/>
            </a:prstGeom>
          </p:spPr>
        </p:pic>
        <p:sp>
          <p:nvSpPr>
            <p:cNvPr id="12" name="矩形 11">
              <a:extLst>
                <a:ext uri="{FF2B5EF4-FFF2-40B4-BE49-F238E27FC236}">
                  <a16:creationId xmlns:a16="http://schemas.microsoft.com/office/drawing/2014/main" id="{3A7D0EFD-EE7D-D540-AAF5-780125559BC2}"/>
                </a:ext>
              </a:extLst>
            </p:cNvPr>
            <p:cNvSpPr/>
            <p:nvPr/>
          </p:nvSpPr>
          <p:spPr>
            <a:xfrm>
              <a:off x="10165492" y="847948"/>
              <a:ext cx="2026508" cy="276999"/>
            </a:xfrm>
            <a:prstGeom prst="rect">
              <a:avLst/>
            </a:prstGeom>
          </p:spPr>
          <p:txBody>
            <a:bodyPr wrap="square">
              <a:spAutoFit/>
            </a:bodyPr>
            <a:lstStyle/>
            <a:p>
              <a:pPr algn="ct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Musk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Need</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Mask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Platform</a:t>
              </a:r>
            </a:p>
          </p:txBody>
        </p:sp>
      </p:grpSp>
    </p:spTree>
    <p:extLst>
      <p:ext uri="{BB962C8B-B14F-4D97-AF65-F5344CB8AC3E}">
        <p14:creationId xmlns:p14="http://schemas.microsoft.com/office/powerpoint/2010/main" val="2197617350"/>
      </p:ext>
    </p:extLst>
  </p:cSld>
  <p:clrMapOvr>
    <a:masterClrMapping/>
  </p:clrMapOvr>
  <mc:AlternateContent xmlns:mc="http://schemas.openxmlformats.org/markup-compatibility/2006" xmlns:p14="http://schemas.microsoft.com/office/powerpoint/2010/main">
    <mc:Choice Requires="p14">
      <p:transition spd="slow" p14:dur="2000" advTm="2898"/>
    </mc:Choice>
    <mc:Fallback xmlns="">
      <p:transition spd="slow" advTm="28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D9B6932-7CA1-1947-8171-1FE33FDE8288}"/>
              </a:ext>
            </a:extLst>
          </p:cNvPr>
          <p:cNvPicPr/>
          <p:nvPr/>
        </p:nvPicPr>
        <p:blipFill>
          <a:blip r:embed="rId3">
            <a:extLst>
              <a:ext uri="{28A0092B-C50C-407E-A947-70E740481C1C}">
                <a14:useLocalDpi xmlns:a14="http://schemas.microsoft.com/office/drawing/2010/main" val="0"/>
              </a:ext>
            </a:extLst>
          </a:blip>
          <a:stretch>
            <a:fillRect/>
          </a:stretch>
        </p:blipFill>
        <p:spPr>
          <a:xfrm>
            <a:off x="436070" y="2145913"/>
            <a:ext cx="6154712" cy="3599979"/>
          </a:xfrm>
          <a:prstGeom prst="rect">
            <a:avLst/>
          </a:prstGeom>
        </p:spPr>
      </p:pic>
      <p:sp>
        <p:nvSpPr>
          <p:cNvPr id="8" name="圆角矩形 11">
            <a:extLst>
              <a:ext uri="{FF2B5EF4-FFF2-40B4-BE49-F238E27FC236}">
                <a16:creationId xmlns:a16="http://schemas.microsoft.com/office/drawing/2014/main" id="{3AB65C1D-4AB0-EF4B-ACAD-3B91ADBE91D8}"/>
              </a:ext>
            </a:extLst>
          </p:cNvPr>
          <p:cNvSpPr/>
          <p:nvPr/>
        </p:nvSpPr>
        <p:spPr bwMode="auto">
          <a:xfrm>
            <a:off x="6748374" y="1133805"/>
            <a:ext cx="5336540"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0" name="文本框 9">
            <a:extLst>
              <a:ext uri="{FF2B5EF4-FFF2-40B4-BE49-F238E27FC236}">
                <a16:creationId xmlns:a16="http://schemas.microsoft.com/office/drawing/2014/main" id="{6702C64C-D966-1946-87F1-43305CFDEDC3}"/>
              </a:ext>
            </a:extLst>
          </p:cNvPr>
          <p:cNvSpPr txBox="1"/>
          <p:nvPr/>
        </p:nvSpPr>
        <p:spPr>
          <a:xfrm>
            <a:off x="6748374" y="1416500"/>
            <a:ext cx="5647037" cy="830997"/>
          </a:xfrm>
          <a:prstGeom prst="rect">
            <a:avLst/>
          </a:prstGeom>
          <a:noFill/>
        </p:spPr>
        <p:txBody>
          <a:bodyPr wrap="square" rtlCol="0">
            <a:spAutoFit/>
          </a:bodyPr>
          <a:lstStyle/>
          <a:p>
            <a:r>
              <a:rPr lang="zh-CN" altLang="en-US" sz="2400" b="1" dirty="0">
                <a:solidFill>
                  <a:srgbClr val="FF0000"/>
                </a:solidFill>
                <a:latin typeface="FangSong" panose="02010609060101010101" pitchFamily="49" charset="-122"/>
                <a:ea typeface="FangSong" panose="02010609060101010101" pitchFamily="49" charset="-122"/>
              </a:rPr>
              <a:t>前提：</a:t>
            </a:r>
            <a:r>
              <a:rPr lang="zh-CN" altLang="en-US" sz="2400" b="1" dirty="0">
                <a:latin typeface="FangSong" panose="02010609060101010101" pitchFamily="49" charset="-122"/>
                <a:ea typeface="FangSong" panose="02010609060101010101" pitchFamily="49" charset="-122"/>
              </a:rPr>
              <a:t>可编程区块链，即支持智能合约和事件机制。</a:t>
            </a:r>
            <a:endParaRPr kumimoji="1" lang="zh-CN" altLang="en-US" sz="2400" dirty="0">
              <a:latin typeface="FangSong" panose="02010609060101010101" pitchFamily="49" charset="-122"/>
              <a:ea typeface="FangSong" panose="02010609060101010101" pitchFamily="49" charset="-122"/>
            </a:endParaRPr>
          </a:p>
        </p:txBody>
      </p:sp>
      <p:grpSp>
        <p:nvGrpSpPr>
          <p:cNvPr id="11" name="组合 10">
            <a:extLst>
              <a:ext uri="{FF2B5EF4-FFF2-40B4-BE49-F238E27FC236}">
                <a16:creationId xmlns:a16="http://schemas.microsoft.com/office/drawing/2014/main" id="{5971904A-F27B-3A4F-A824-2C75AF8C1EDC}"/>
              </a:ext>
            </a:extLst>
          </p:cNvPr>
          <p:cNvGrpSpPr/>
          <p:nvPr/>
        </p:nvGrpSpPr>
        <p:grpSpPr>
          <a:xfrm>
            <a:off x="6829716" y="5860492"/>
            <a:ext cx="5466841" cy="719523"/>
            <a:chOff x="6485129" y="5696465"/>
            <a:chExt cx="5466841" cy="719523"/>
          </a:xfrm>
        </p:grpSpPr>
        <p:sp>
          <p:nvSpPr>
            <p:cNvPr id="12" name="圆角矩形 11">
              <a:extLst>
                <a:ext uri="{FF2B5EF4-FFF2-40B4-BE49-F238E27FC236}">
                  <a16:creationId xmlns:a16="http://schemas.microsoft.com/office/drawing/2014/main" id="{9A92E068-AD68-EA4D-B653-7329092763D0}"/>
                </a:ext>
              </a:extLst>
            </p:cNvPr>
            <p:cNvSpPr/>
            <p:nvPr/>
          </p:nvSpPr>
          <p:spPr bwMode="auto">
            <a:xfrm>
              <a:off x="6485129" y="5696465"/>
              <a:ext cx="5255197" cy="719523"/>
            </a:xfrm>
            <a:prstGeom prst="roundRect">
              <a:avLst>
                <a:gd name="adj" fmla="val 14562"/>
              </a:avLst>
            </a:prstGeom>
            <a:solidFill>
              <a:srgbClr val="F9F4DB"/>
            </a:solidFill>
            <a:ln w="28575">
              <a:solidFill>
                <a:schemeClr val="accent6"/>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3" name="文本框 12">
              <a:extLst>
                <a:ext uri="{FF2B5EF4-FFF2-40B4-BE49-F238E27FC236}">
                  <a16:creationId xmlns:a16="http://schemas.microsoft.com/office/drawing/2014/main" id="{21E1DC95-E3ED-674D-94CE-1A136E6963C1}"/>
                </a:ext>
              </a:extLst>
            </p:cNvPr>
            <p:cNvSpPr txBox="1"/>
            <p:nvPr/>
          </p:nvSpPr>
          <p:spPr>
            <a:xfrm>
              <a:off x="7627018" y="5850107"/>
              <a:ext cx="4324952" cy="461665"/>
            </a:xfrm>
            <a:prstGeom prst="rect">
              <a:avLst/>
            </a:prstGeom>
            <a:noFill/>
            <a:ln>
              <a:noFill/>
            </a:ln>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解决数据孤岛问题</a:t>
              </a:r>
              <a:r>
                <a:rPr lang="en-US" altLang="zh-CN" sz="2400" b="1" dirty="0">
                  <a:latin typeface="FangSong" panose="02010609060101010101" pitchFamily="49" charset="-122"/>
                  <a:ea typeface="FangSong" panose="02010609060101010101" pitchFamily="49" charset="-122"/>
                </a:rPr>
                <a:t>	</a:t>
              </a:r>
            </a:p>
          </p:txBody>
        </p:sp>
      </p:grpSp>
      <p:sp>
        <p:nvSpPr>
          <p:cNvPr id="14" name="文本框 13">
            <a:extLst>
              <a:ext uri="{FF2B5EF4-FFF2-40B4-BE49-F238E27FC236}">
                <a16:creationId xmlns:a16="http://schemas.microsoft.com/office/drawing/2014/main" id="{38AC777C-9A7D-DB47-9870-BB97261B0595}"/>
              </a:ext>
            </a:extLst>
          </p:cNvPr>
          <p:cNvSpPr txBox="1"/>
          <p:nvPr/>
        </p:nvSpPr>
        <p:spPr>
          <a:xfrm>
            <a:off x="6707867" y="2503588"/>
            <a:ext cx="5498894" cy="3416320"/>
          </a:xfrm>
          <a:prstGeom prst="rect">
            <a:avLst/>
          </a:prstGeom>
          <a:noFill/>
        </p:spPr>
        <p:txBody>
          <a:bodyPr wrap="square" rtlCol="0">
            <a:spAutoFit/>
          </a:bodyPr>
          <a:lstStyle/>
          <a:p>
            <a:pPr algn="just"/>
            <a:r>
              <a:rPr lang="zh-CN" altLang="en-US" sz="2400" dirty="0">
                <a:latin typeface="FangSong" panose="02010609060101010101" pitchFamily="49" charset="-122"/>
                <a:ea typeface="FangSong" panose="02010609060101010101" pitchFamily="49" charset="-122"/>
              </a:rPr>
              <a:t>源区块链：发起数据请求</a:t>
            </a:r>
            <a:endParaRPr lang="en-US" altLang="zh-CN" sz="2400" dirty="0">
              <a:latin typeface="FangSong" panose="02010609060101010101" pitchFamily="49" charset="-122"/>
              <a:ea typeface="FangSong" panose="02010609060101010101" pitchFamily="49" charset="-122"/>
            </a:endParaRPr>
          </a:p>
          <a:p>
            <a:pPr algn="just"/>
            <a:r>
              <a:rPr lang="zh-CN" altLang="en-US" sz="2400" dirty="0">
                <a:latin typeface="FangSong" panose="02010609060101010101" pitchFamily="49" charset="-122"/>
                <a:ea typeface="FangSong" panose="02010609060101010101" pitchFamily="49" charset="-122"/>
              </a:rPr>
              <a:t>目的区块链：接收数据请求</a:t>
            </a:r>
            <a:endParaRPr lang="en-US" altLang="zh-CN" sz="2400" dirty="0">
              <a:latin typeface="FangSong" panose="02010609060101010101" pitchFamily="49" charset="-122"/>
              <a:ea typeface="FangSong" panose="02010609060101010101" pitchFamily="49" charset="-122"/>
            </a:endParaRPr>
          </a:p>
          <a:p>
            <a:pPr algn="just"/>
            <a:r>
              <a:rPr lang="zh-CN" altLang="en-US" sz="2400" dirty="0">
                <a:latin typeface="FangSong" panose="02010609060101010101" pitchFamily="49" charset="-122"/>
                <a:ea typeface="FangSong" panose="02010609060101010101" pitchFamily="49" charset="-122"/>
              </a:rPr>
              <a:t>中继区块链：转发数据请求</a:t>
            </a:r>
            <a:endParaRPr lang="en-US" altLang="zh-CN" sz="2400" dirty="0">
              <a:latin typeface="FangSong" panose="02010609060101010101" pitchFamily="49" charset="-122"/>
              <a:ea typeface="FangSong" panose="02010609060101010101" pitchFamily="49" charset="-122"/>
            </a:endParaRPr>
          </a:p>
          <a:p>
            <a:pPr algn="just"/>
            <a:r>
              <a:rPr lang="zh-CN" altLang="en-US" sz="2400" dirty="0">
                <a:latin typeface="FangSong" panose="02010609060101010101" pitchFamily="49" charset="-122"/>
                <a:ea typeface="FangSong" panose="02010609060101010101" pitchFamily="49" charset="-122"/>
              </a:rPr>
              <a:t>代理合约：</a:t>
            </a:r>
            <a:r>
              <a:rPr lang="zh-CN" altLang="en-US" sz="2400" b="1" dirty="0">
                <a:solidFill>
                  <a:srgbClr val="FF0000"/>
                </a:solidFill>
                <a:latin typeface="FangSong" panose="02010609060101010101" pitchFamily="49" charset="-122"/>
                <a:ea typeface="FangSong" panose="02010609060101010101" pitchFamily="49" charset="-122"/>
              </a:rPr>
              <a:t>跨链接口</a:t>
            </a:r>
            <a:endParaRPr lang="en-US" altLang="zh-CN" sz="2400" b="1" dirty="0">
              <a:solidFill>
                <a:srgbClr val="FF0000"/>
              </a:solidFill>
              <a:latin typeface="FangSong" panose="02010609060101010101" pitchFamily="49" charset="-122"/>
              <a:ea typeface="FangSong" panose="02010609060101010101" pitchFamily="49" charset="-122"/>
            </a:endParaRPr>
          </a:p>
          <a:p>
            <a:pPr algn="just"/>
            <a:r>
              <a:rPr lang="zh-CN" altLang="en-US" sz="2400" dirty="0">
                <a:latin typeface="FangSong" panose="02010609060101010101" pitchFamily="49" charset="-122"/>
                <a:ea typeface="FangSong" panose="02010609060101010101" pitchFamily="49" charset="-122"/>
              </a:rPr>
              <a:t>预言机网络：基于</a:t>
            </a:r>
            <a:r>
              <a:rPr lang="zh-CN" altLang="en-US" sz="2400" b="1" dirty="0">
                <a:solidFill>
                  <a:srgbClr val="FF0000"/>
                </a:solidFill>
                <a:latin typeface="FangSong" panose="02010609060101010101" pitchFamily="49" charset="-122"/>
                <a:ea typeface="FangSong" panose="02010609060101010101" pitchFamily="49" charset="-122"/>
              </a:rPr>
              <a:t>阈值签名</a:t>
            </a:r>
            <a:r>
              <a:rPr lang="zh-CN" altLang="en-US" sz="2400" dirty="0">
                <a:latin typeface="FangSong" panose="02010609060101010101" pitchFamily="49" charset="-122"/>
                <a:ea typeface="FangSong" panose="02010609060101010101" pitchFamily="49" charset="-122"/>
              </a:rPr>
              <a:t>链下监听并转发请求的去中心化网络</a:t>
            </a:r>
            <a:endParaRPr lang="en-US" altLang="zh-CN" sz="2400" dirty="0">
              <a:latin typeface="FangSong" panose="02010609060101010101" pitchFamily="49" charset="-122"/>
              <a:ea typeface="FangSong" panose="02010609060101010101" pitchFamily="49" charset="-122"/>
            </a:endParaRPr>
          </a:p>
          <a:p>
            <a:pPr algn="just"/>
            <a:r>
              <a:rPr lang="zh-CN" altLang="en-US" sz="2400" dirty="0">
                <a:latin typeface="FangSong" panose="02010609060101010101" pitchFamily="49" charset="-122"/>
                <a:ea typeface="FangSong" panose="02010609060101010101" pitchFamily="49" charset="-122"/>
              </a:rPr>
              <a:t>共识治理模型：类似联合国安理会的治理机制，</a:t>
            </a:r>
            <a:r>
              <a:rPr lang="zh-CN" altLang="en-US" sz="2400" b="1" dirty="0">
                <a:solidFill>
                  <a:srgbClr val="FF0000"/>
                </a:solidFill>
                <a:latin typeface="FangSong" panose="02010609060101010101" pitchFamily="49" charset="-122"/>
                <a:ea typeface="FangSong" panose="02010609060101010101" pitchFamily="49" charset="-122"/>
              </a:rPr>
              <a:t>超</a:t>
            </a:r>
            <a:r>
              <a:rPr lang="en-US" altLang="zh-CN" sz="2400" b="1" dirty="0">
                <a:solidFill>
                  <a:srgbClr val="FF0000"/>
                </a:solidFill>
                <a:latin typeface="FangSong" panose="02010609060101010101" pitchFamily="49" charset="-122"/>
                <a:ea typeface="FangSong" panose="02010609060101010101" pitchFamily="49" charset="-122"/>
              </a:rPr>
              <a:t>2/3</a:t>
            </a:r>
            <a:r>
              <a:rPr lang="zh-CN" altLang="en-US" sz="2400" b="1" dirty="0">
                <a:solidFill>
                  <a:srgbClr val="FF0000"/>
                </a:solidFill>
                <a:latin typeface="FangSong" panose="02010609060101010101" pitchFamily="49" charset="-122"/>
                <a:ea typeface="FangSong" panose="02010609060101010101" pitchFamily="49" charset="-122"/>
              </a:rPr>
              <a:t>节点投票且监管部门有一票否决权</a:t>
            </a:r>
            <a:endParaRPr lang="en-US" altLang="zh-CN" sz="2400" b="1" dirty="0">
              <a:solidFill>
                <a:srgbClr val="FF0000"/>
              </a:solidFill>
              <a:latin typeface="FangSong" panose="02010609060101010101" pitchFamily="49" charset="-122"/>
              <a:ea typeface="FangSong" panose="02010609060101010101" pitchFamily="49" charset="-122"/>
            </a:endParaRPr>
          </a:p>
        </p:txBody>
      </p:sp>
      <p:sp>
        <p:nvSpPr>
          <p:cNvPr id="16" name="标题 1">
            <a:extLst>
              <a:ext uri="{FF2B5EF4-FFF2-40B4-BE49-F238E27FC236}">
                <a16:creationId xmlns:a16="http://schemas.microsoft.com/office/drawing/2014/main" id="{D181BE67-DBEB-8B49-958D-EC22759C9F70}"/>
              </a:ext>
            </a:extLst>
          </p:cNvPr>
          <p:cNvSpPr txBox="1">
            <a:spLocks/>
          </p:cNvSpPr>
          <p:nvPr/>
        </p:nvSpPr>
        <p:spPr>
          <a:xfrm>
            <a:off x="337695" y="180160"/>
            <a:ext cx="9692570" cy="490537"/>
          </a:xfrm>
          <a:prstGeom prst="rect">
            <a:avLst/>
          </a:prstGeom>
        </p:spPr>
        <p:txBody>
          <a:bodyPr vert="horz" lIns="68580" tIns="34290" rIns="68580" bIns="34290" rtlCol="0" anchor="ctr">
            <a:noAutofit/>
          </a:bodyPr>
          <a:lstStyle>
            <a:defPPr>
              <a:defRPr lang="zh-CN"/>
            </a:defPPr>
            <a:lvl1pPr>
              <a:lnSpc>
                <a:spcPct val="90000"/>
              </a:lnSpc>
              <a:spcBef>
                <a:spcPct val="0"/>
              </a:spcBef>
              <a:buNone/>
              <a:defRPr sz="4000" b="1">
                <a:latin typeface="微软雅黑" panose="020B0503020204020204" pitchFamily="34" charset="-122"/>
                <a:ea typeface="微软雅黑" panose="020B0503020204020204" pitchFamily="34" charset="-122"/>
                <a:cs typeface="+mj-cs"/>
              </a:defRPr>
            </a:lvl1pPr>
          </a:lstStyle>
          <a:p>
            <a:r>
              <a:rPr lang="en-US" altLang="zh-CN" dirty="0">
                <a:latin typeface="FangSong" panose="02010609060101010101" pitchFamily="49" charset="-122"/>
                <a:ea typeface="FangSong" panose="02010609060101010101" pitchFamily="49" charset="-122"/>
              </a:rPr>
              <a:t>2.</a:t>
            </a:r>
            <a:r>
              <a:rPr lang="zh-CN" altLang="en-US" dirty="0">
                <a:latin typeface="FangSong" panose="02010609060101010101" pitchFamily="49" charset="-122"/>
                <a:ea typeface="FangSong" panose="02010609060101010101" pitchFamily="49" charset="-122"/>
              </a:rPr>
              <a:t>基于链上链下协同的车辆数据跨链方案</a:t>
            </a:r>
          </a:p>
        </p:txBody>
      </p:sp>
      <p:grpSp>
        <p:nvGrpSpPr>
          <p:cNvPr id="15" name="组合 14">
            <a:extLst>
              <a:ext uri="{FF2B5EF4-FFF2-40B4-BE49-F238E27FC236}">
                <a16:creationId xmlns:a16="http://schemas.microsoft.com/office/drawing/2014/main" id="{AA919555-D9F7-A546-BE35-6A0CB9F8571D}"/>
              </a:ext>
            </a:extLst>
          </p:cNvPr>
          <p:cNvGrpSpPr/>
          <p:nvPr/>
        </p:nvGrpSpPr>
        <p:grpSpPr>
          <a:xfrm>
            <a:off x="10165492" y="81273"/>
            <a:ext cx="2026508" cy="1043674"/>
            <a:chOff x="10165492" y="81273"/>
            <a:chExt cx="2026508" cy="1043674"/>
          </a:xfrm>
        </p:grpSpPr>
        <p:pic>
          <p:nvPicPr>
            <p:cNvPr id="17" name="图片 16">
              <a:extLst>
                <a:ext uri="{FF2B5EF4-FFF2-40B4-BE49-F238E27FC236}">
                  <a16:creationId xmlns:a16="http://schemas.microsoft.com/office/drawing/2014/main" id="{EBFEA562-00C7-494A-8FCE-951101D6D9E8}"/>
                </a:ext>
              </a:extLst>
            </p:cNvPr>
            <p:cNvPicPr>
              <a:picLocks noChangeAspect="1"/>
            </p:cNvPicPr>
            <p:nvPr/>
          </p:nvPicPr>
          <p:blipFill>
            <a:blip r:embed="rId4"/>
            <a:stretch>
              <a:fillRect/>
            </a:stretch>
          </p:blipFill>
          <p:spPr>
            <a:xfrm>
              <a:off x="10638388" y="81273"/>
              <a:ext cx="1080715" cy="810536"/>
            </a:xfrm>
            <a:prstGeom prst="rect">
              <a:avLst/>
            </a:prstGeom>
          </p:spPr>
        </p:pic>
        <p:sp>
          <p:nvSpPr>
            <p:cNvPr id="18" name="矩形 17">
              <a:extLst>
                <a:ext uri="{FF2B5EF4-FFF2-40B4-BE49-F238E27FC236}">
                  <a16:creationId xmlns:a16="http://schemas.microsoft.com/office/drawing/2014/main" id="{B8F36464-9BF1-114C-A2ED-50A3183F23D6}"/>
                </a:ext>
              </a:extLst>
            </p:cNvPr>
            <p:cNvSpPr/>
            <p:nvPr/>
          </p:nvSpPr>
          <p:spPr>
            <a:xfrm>
              <a:off x="10165492" y="847948"/>
              <a:ext cx="2026508" cy="276999"/>
            </a:xfrm>
            <a:prstGeom prst="rect">
              <a:avLst/>
            </a:prstGeom>
          </p:spPr>
          <p:txBody>
            <a:bodyPr wrap="square">
              <a:spAutoFit/>
            </a:bodyPr>
            <a:lstStyle/>
            <a:p>
              <a:pPr algn="ct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Musk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Need</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Mask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Platform</a:t>
              </a:r>
            </a:p>
          </p:txBody>
        </p:sp>
      </p:grpSp>
    </p:spTree>
    <p:extLst>
      <p:ext uri="{BB962C8B-B14F-4D97-AF65-F5344CB8AC3E}">
        <p14:creationId xmlns:p14="http://schemas.microsoft.com/office/powerpoint/2010/main" val="3292606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F0B58ED-F904-9544-80C5-9D6BCDD983CB}"/>
              </a:ext>
            </a:extLst>
          </p:cNvPr>
          <p:cNvPicPr/>
          <p:nvPr/>
        </p:nvPicPr>
        <p:blipFill>
          <a:blip r:embed="rId3">
            <a:extLst>
              <a:ext uri="{28A0092B-C50C-407E-A947-70E740481C1C}">
                <a14:useLocalDpi xmlns:a14="http://schemas.microsoft.com/office/drawing/2010/main" val="0"/>
              </a:ext>
            </a:extLst>
          </a:blip>
          <a:stretch>
            <a:fillRect/>
          </a:stretch>
        </p:blipFill>
        <p:spPr>
          <a:xfrm>
            <a:off x="406719" y="1750523"/>
            <a:ext cx="5370380" cy="4366072"/>
          </a:xfrm>
          <a:prstGeom prst="rect">
            <a:avLst/>
          </a:prstGeom>
        </p:spPr>
      </p:pic>
      <p:sp>
        <p:nvSpPr>
          <p:cNvPr id="10" name="文本框 9">
            <a:extLst>
              <a:ext uri="{FF2B5EF4-FFF2-40B4-BE49-F238E27FC236}">
                <a16:creationId xmlns:a16="http://schemas.microsoft.com/office/drawing/2014/main" id="{1871BE95-8D85-854B-B68F-5DC782BE77E3}"/>
              </a:ext>
            </a:extLst>
          </p:cNvPr>
          <p:cNvSpPr txBox="1"/>
          <p:nvPr/>
        </p:nvSpPr>
        <p:spPr>
          <a:xfrm>
            <a:off x="6693106" y="2272196"/>
            <a:ext cx="5498894" cy="830997"/>
          </a:xfrm>
          <a:prstGeom prst="rect">
            <a:avLst/>
          </a:prstGeom>
          <a:noFill/>
        </p:spPr>
        <p:txBody>
          <a:bodyPr wrap="square" rtlCol="0">
            <a:spAutoFit/>
          </a:bodyPr>
          <a:lstStyle/>
          <a:p>
            <a:pPr algn="just"/>
            <a:r>
              <a:rPr lang="zh-CN" altLang="en-US" sz="2400" b="1" dirty="0">
                <a:solidFill>
                  <a:srgbClr val="FF0000"/>
                </a:solidFill>
                <a:latin typeface="FangSong" panose="02010609060101010101" pitchFamily="49" charset="-122"/>
                <a:ea typeface="FangSong" panose="02010609060101010101" pitchFamily="49" charset="-122"/>
              </a:rPr>
              <a:t>车企之间用户数据不重叠、特征数据重叠，在特征维度求交。</a:t>
            </a:r>
            <a:endParaRPr lang="en-US" altLang="zh-CN" sz="2400" b="1" dirty="0">
              <a:solidFill>
                <a:srgbClr val="FF0000"/>
              </a:solidFill>
              <a:latin typeface="FangSong" panose="02010609060101010101" pitchFamily="49" charset="-122"/>
              <a:ea typeface="FangSong" panose="02010609060101010101" pitchFamily="49" charset="-122"/>
            </a:endParaRPr>
          </a:p>
        </p:txBody>
      </p:sp>
      <p:sp>
        <p:nvSpPr>
          <p:cNvPr id="11" name="文本框 10">
            <a:extLst>
              <a:ext uri="{FF2B5EF4-FFF2-40B4-BE49-F238E27FC236}">
                <a16:creationId xmlns:a16="http://schemas.microsoft.com/office/drawing/2014/main" id="{0379EC72-6A70-774D-B159-74CA99205508}"/>
              </a:ext>
            </a:extLst>
          </p:cNvPr>
          <p:cNvSpPr txBox="1"/>
          <p:nvPr/>
        </p:nvSpPr>
        <p:spPr>
          <a:xfrm>
            <a:off x="6701040" y="3092005"/>
            <a:ext cx="5498894" cy="3046988"/>
          </a:xfrm>
          <a:prstGeom prst="rect">
            <a:avLst/>
          </a:prstGeom>
          <a:noFill/>
        </p:spPr>
        <p:txBody>
          <a:bodyPr wrap="square" rtlCol="0">
            <a:spAutoFit/>
          </a:bodyPr>
          <a:lstStyle/>
          <a:p>
            <a:pPr algn="just"/>
            <a:r>
              <a:rPr lang="zh-CN" altLang="en-US" sz="2400" dirty="0">
                <a:latin typeface="FangSong" panose="02010609060101010101" pitchFamily="49" charset="-122"/>
                <a:ea typeface="FangSong" panose="02010609060101010101" pitchFamily="49" charset="-122"/>
              </a:rPr>
              <a:t>联邦学习：车辆本地训练模型，上传加密后的模型参数；基站、道路路边单元聚合参数并存储在区块链中。</a:t>
            </a:r>
            <a:endParaRPr lang="en-US" altLang="zh-CN" sz="2400" dirty="0">
              <a:latin typeface="FangSong" panose="02010609060101010101" pitchFamily="49" charset="-122"/>
              <a:ea typeface="FangSong" panose="02010609060101010101" pitchFamily="49" charset="-122"/>
            </a:endParaRPr>
          </a:p>
          <a:p>
            <a:pPr algn="just"/>
            <a:endParaRPr lang="en-US" altLang="zh-CN" sz="2400" dirty="0">
              <a:latin typeface="FangSong" panose="02010609060101010101" pitchFamily="49" charset="-122"/>
              <a:ea typeface="FangSong" panose="02010609060101010101" pitchFamily="49" charset="-122"/>
            </a:endParaRPr>
          </a:p>
          <a:p>
            <a:pPr algn="just"/>
            <a:r>
              <a:rPr lang="zh-CN" altLang="en-US" sz="2400" dirty="0">
                <a:latin typeface="FangSong" panose="02010609060101010101" pitchFamily="49" charset="-122"/>
                <a:ea typeface="FangSong" panose="02010609060101010101" pitchFamily="49" charset="-122"/>
              </a:rPr>
              <a:t>同态加密：车辆加密参数后上传，聚合节点利用加密参数进行聚合和下发，最后车辆利用同态性解密即可获得更新的参数。</a:t>
            </a:r>
            <a:endParaRPr lang="en-US" altLang="zh-CN" sz="2400" dirty="0">
              <a:latin typeface="FangSong" panose="02010609060101010101" pitchFamily="49" charset="-122"/>
              <a:ea typeface="FangSong" panose="02010609060101010101" pitchFamily="49" charset="-122"/>
            </a:endParaRPr>
          </a:p>
        </p:txBody>
      </p:sp>
      <p:pic>
        <p:nvPicPr>
          <p:cNvPr id="12" name="图片 11">
            <a:extLst>
              <a:ext uri="{FF2B5EF4-FFF2-40B4-BE49-F238E27FC236}">
                <a16:creationId xmlns:a16="http://schemas.microsoft.com/office/drawing/2014/main" id="{9A195FCB-F7C3-E445-9165-515F6F4DB4FB}"/>
              </a:ext>
            </a:extLst>
          </p:cNvPr>
          <p:cNvPicPr>
            <a:picLocks noChangeAspect="1"/>
          </p:cNvPicPr>
          <p:nvPr/>
        </p:nvPicPr>
        <p:blipFill>
          <a:blip r:embed="rId4"/>
          <a:stretch>
            <a:fillRect/>
          </a:stretch>
        </p:blipFill>
        <p:spPr>
          <a:xfrm>
            <a:off x="0" y="2079166"/>
            <a:ext cx="6585886" cy="2959826"/>
          </a:xfrm>
          <a:prstGeom prst="rect">
            <a:avLst/>
          </a:prstGeom>
        </p:spPr>
      </p:pic>
      <p:grpSp>
        <p:nvGrpSpPr>
          <p:cNvPr id="17" name="组合 16">
            <a:extLst>
              <a:ext uri="{FF2B5EF4-FFF2-40B4-BE49-F238E27FC236}">
                <a16:creationId xmlns:a16="http://schemas.microsoft.com/office/drawing/2014/main" id="{6D55A69D-9C29-1F43-ACDD-6D6C7F8FE99C}"/>
              </a:ext>
            </a:extLst>
          </p:cNvPr>
          <p:cNvGrpSpPr/>
          <p:nvPr/>
        </p:nvGrpSpPr>
        <p:grpSpPr>
          <a:xfrm>
            <a:off x="6799083" y="6105675"/>
            <a:ext cx="5565695" cy="719523"/>
            <a:chOff x="6485129" y="5696465"/>
            <a:chExt cx="5565695" cy="719523"/>
          </a:xfrm>
        </p:grpSpPr>
        <p:sp>
          <p:nvSpPr>
            <p:cNvPr id="18" name="圆角矩形 17">
              <a:extLst>
                <a:ext uri="{FF2B5EF4-FFF2-40B4-BE49-F238E27FC236}">
                  <a16:creationId xmlns:a16="http://schemas.microsoft.com/office/drawing/2014/main" id="{1AE7FCAE-7A13-604A-8A76-349B7E2B57BE}"/>
                </a:ext>
              </a:extLst>
            </p:cNvPr>
            <p:cNvSpPr/>
            <p:nvPr/>
          </p:nvSpPr>
          <p:spPr bwMode="auto">
            <a:xfrm>
              <a:off x="6485129" y="5696465"/>
              <a:ext cx="5255197" cy="719523"/>
            </a:xfrm>
            <a:prstGeom prst="roundRect">
              <a:avLst>
                <a:gd name="adj" fmla="val 14562"/>
              </a:avLst>
            </a:prstGeom>
            <a:solidFill>
              <a:srgbClr val="F9F4DB"/>
            </a:solidFill>
            <a:ln w="28575">
              <a:solidFill>
                <a:schemeClr val="accent6"/>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9" name="文本框 18">
              <a:extLst>
                <a:ext uri="{FF2B5EF4-FFF2-40B4-BE49-F238E27FC236}">
                  <a16:creationId xmlns:a16="http://schemas.microsoft.com/office/drawing/2014/main" id="{7B2F550D-6603-344C-9BFC-C8D40AD94A8C}"/>
                </a:ext>
              </a:extLst>
            </p:cNvPr>
            <p:cNvSpPr txBox="1"/>
            <p:nvPr/>
          </p:nvSpPr>
          <p:spPr>
            <a:xfrm>
              <a:off x="7725872" y="5825393"/>
              <a:ext cx="4324952" cy="461665"/>
            </a:xfrm>
            <a:prstGeom prst="rect">
              <a:avLst/>
            </a:prstGeom>
            <a:noFill/>
            <a:ln>
              <a:noFill/>
            </a:ln>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解决数据资产流通问题</a:t>
              </a:r>
              <a:r>
                <a:rPr lang="en-US" altLang="zh-CN" sz="2400" b="1" dirty="0">
                  <a:latin typeface="FangSong" panose="02010609060101010101" pitchFamily="49" charset="-122"/>
                  <a:ea typeface="FangSong" panose="02010609060101010101" pitchFamily="49" charset="-122"/>
                </a:rPr>
                <a:t>	</a:t>
              </a:r>
            </a:p>
          </p:txBody>
        </p:sp>
      </p:grpSp>
      <p:sp>
        <p:nvSpPr>
          <p:cNvPr id="16" name="标题 1">
            <a:extLst>
              <a:ext uri="{FF2B5EF4-FFF2-40B4-BE49-F238E27FC236}">
                <a16:creationId xmlns:a16="http://schemas.microsoft.com/office/drawing/2014/main" id="{EEB3ED6C-3BB7-CD4A-A947-922E216D8533}"/>
              </a:ext>
            </a:extLst>
          </p:cNvPr>
          <p:cNvSpPr txBox="1">
            <a:spLocks/>
          </p:cNvSpPr>
          <p:nvPr/>
        </p:nvSpPr>
        <p:spPr>
          <a:xfrm>
            <a:off x="75075" y="112574"/>
            <a:ext cx="11085271" cy="490537"/>
          </a:xfrm>
          <a:prstGeom prst="rect">
            <a:avLst/>
          </a:prstGeom>
        </p:spPr>
        <p:txBody>
          <a:bodyPr vert="horz" lIns="68580" tIns="34290" rIns="68580" bIns="34290" rtlCol="0" anchor="ctr">
            <a:noAutofit/>
          </a:bodyPr>
          <a:lstStyle>
            <a:defPPr>
              <a:defRPr lang="zh-CN"/>
            </a:defPPr>
            <a:lvl1pPr>
              <a:lnSpc>
                <a:spcPct val="90000"/>
              </a:lnSpc>
              <a:spcBef>
                <a:spcPct val="0"/>
              </a:spcBef>
              <a:buNone/>
              <a:defRPr sz="4000" b="1">
                <a:latin typeface="微软雅黑" panose="020B0503020204020204" pitchFamily="34" charset="-122"/>
                <a:ea typeface="微软雅黑" panose="020B0503020204020204" pitchFamily="34" charset="-122"/>
                <a:cs typeface="+mj-cs"/>
              </a:defRPr>
            </a:lvl1pPr>
          </a:lstStyle>
          <a:p>
            <a:r>
              <a:rPr lang="en-US" altLang="zh-CN" dirty="0">
                <a:latin typeface="FangSong" panose="02010609060101010101" pitchFamily="49" charset="-122"/>
                <a:ea typeface="FangSong" panose="02010609060101010101" pitchFamily="49" charset="-122"/>
              </a:rPr>
              <a:t>2.</a:t>
            </a:r>
            <a:r>
              <a:rPr lang="zh-CN" altLang="en-US" dirty="0">
                <a:latin typeface="FangSong" panose="02010609060101010101" pitchFamily="49" charset="-122"/>
                <a:ea typeface="FangSong" panose="02010609060101010101" pitchFamily="49" charset="-122"/>
              </a:rPr>
              <a:t>基于联邦学习和同态加密的驾驶行为分析方案</a:t>
            </a:r>
          </a:p>
        </p:txBody>
      </p:sp>
      <p:grpSp>
        <p:nvGrpSpPr>
          <p:cNvPr id="14" name="组合 13">
            <a:extLst>
              <a:ext uri="{FF2B5EF4-FFF2-40B4-BE49-F238E27FC236}">
                <a16:creationId xmlns:a16="http://schemas.microsoft.com/office/drawing/2014/main" id="{BEB25C2F-4D02-DA43-BA31-B0F26FE62C65}"/>
              </a:ext>
            </a:extLst>
          </p:cNvPr>
          <p:cNvGrpSpPr/>
          <p:nvPr/>
        </p:nvGrpSpPr>
        <p:grpSpPr>
          <a:xfrm>
            <a:off x="10446846" y="81273"/>
            <a:ext cx="2026508" cy="1043674"/>
            <a:chOff x="10165492" y="81273"/>
            <a:chExt cx="2026508" cy="1043674"/>
          </a:xfrm>
        </p:grpSpPr>
        <p:pic>
          <p:nvPicPr>
            <p:cNvPr id="15" name="图片 14">
              <a:extLst>
                <a:ext uri="{FF2B5EF4-FFF2-40B4-BE49-F238E27FC236}">
                  <a16:creationId xmlns:a16="http://schemas.microsoft.com/office/drawing/2014/main" id="{DCFC0622-224D-AE4C-A707-2179F6DE42EB}"/>
                </a:ext>
              </a:extLst>
            </p:cNvPr>
            <p:cNvPicPr>
              <a:picLocks noChangeAspect="1"/>
            </p:cNvPicPr>
            <p:nvPr/>
          </p:nvPicPr>
          <p:blipFill>
            <a:blip r:embed="rId5"/>
            <a:stretch>
              <a:fillRect/>
            </a:stretch>
          </p:blipFill>
          <p:spPr>
            <a:xfrm>
              <a:off x="10638388" y="81273"/>
              <a:ext cx="1080715" cy="810536"/>
            </a:xfrm>
            <a:prstGeom prst="rect">
              <a:avLst/>
            </a:prstGeom>
          </p:spPr>
        </p:pic>
        <p:sp>
          <p:nvSpPr>
            <p:cNvPr id="20" name="矩形 19">
              <a:extLst>
                <a:ext uri="{FF2B5EF4-FFF2-40B4-BE49-F238E27FC236}">
                  <a16:creationId xmlns:a16="http://schemas.microsoft.com/office/drawing/2014/main" id="{F51424E6-27DF-6B4E-B23F-3504A36A490F}"/>
                </a:ext>
              </a:extLst>
            </p:cNvPr>
            <p:cNvSpPr/>
            <p:nvPr/>
          </p:nvSpPr>
          <p:spPr>
            <a:xfrm>
              <a:off x="10165492" y="847948"/>
              <a:ext cx="2026508" cy="276999"/>
            </a:xfrm>
            <a:prstGeom prst="rect">
              <a:avLst/>
            </a:prstGeom>
          </p:spPr>
          <p:txBody>
            <a:bodyPr wrap="square">
              <a:spAutoFit/>
            </a:bodyPr>
            <a:lstStyle/>
            <a:p>
              <a:pPr algn="ct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Musk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Need</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Mask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Platform</a:t>
              </a:r>
            </a:p>
          </p:txBody>
        </p:sp>
      </p:grpSp>
      <p:grpSp>
        <p:nvGrpSpPr>
          <p:cNvPr id="5" name="组合 4">
            <a:extLst>
              <a:ext uri="{FF2B5EF4-FFF2-40B4-BE49-F238E27FC236}">
                <a16:creationId xmlns:a16="http://schemas.microsoft.com/office/drawing/2014/main" id="{AB17E78C-20A1-8D40-A7A4-CB16DCDE75F0}"/>
              </a:ext>
            </a:extLst>
          </p:cNvPr>
          <p:cNvGrpSpPr/>
          <p:nvPr/>
        </p:nvGrpSpPr>
        <p:grpSpPr>
          <a:xfrm>
            <a:off x="6183818" y="1255838"/>
            <a:ext cx="5945120" cy="958107"/>
            <a:chOff x="6202503" y="442012"/>
            <a:chExt cx="5370381" cy="1279830"/>
          </a:xfrm>
        </p:grpSpPr>
        <p:sp>
          <p:nvSpPr>
            <p:cNvPr id="7" name="圆角矩形 11">
              <a:extLst>
                <a:ext uri="{FF2B5EF4-FFF2-40B4-BE49-F238E27FC236}">
                  <a16:creationId xmlns:a16="http://schemas.microsoft.com/office/drawing/2014/main" id="{B16E7DE4-D40D-524F-A0FE-517D4ADC41D7}"/>
                </a:ext>
              </a:extLst>
            </p:cNvPr>
            <p:cNvSpPr/>
            <p:nvPr/>
          </p:nvSpPr>
          <p:spPr bwMode="auto">
            <a:xfrm>
              <a:off x="6202503" y="442012"/>
              <a:ext cx="537038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8" name="文本框 7">
              <a:extLst>
                <a:ext uri="{FF2B5EF4-FFF2-40B4-BE49-F238E27FC236}">
                  <a16:creationId xmlns:a16="http://schemas.microsoft.com/office/drawing/2014/main" id="{FD6F6443-056C-1D4C-9ECE-4FD46275F81A}"/>
                </a:ext>
              </a:extLst>
            </p:cNvPr>
            <p:cNvSpPr txBox="1"/>
            <p:nvPr/>
          </p:nvSpPr>
          <p:spPr>
            <a:xfrm>
              <a:off x="6243029" y="521513"/>
              <a:ext cx="5302808" cy="1200329"/>
            </a:xfrm>
            <a:prstGeom prst="rect">
              <a:avLst/>
            </a:prstGeom>
            <a:noFill/>
          </p:spPr>
          <p:txBody>
            <a:bodyPr wrap="square" rtlCol="0">
              <a:spAutoFit/>
            </a:bodyPr>
            <a:lstStyle/>
            <a:p>
              <a:r>
                <a:rPr lang="zh-CN" altLang="en-US" sz="2400" b="1" dirty="0">
                  <a:solidFill>
                    <a:srgbClr val="FF0000"/>
                  </a:solidFill>
                  <a:latin typeface="FangSong" panose="02010609060101010101" pitchFamily="49" charset="-122"/>
                  <a:ea typeface="FangSong" panose="02010609060101010101" pitchFamily="49" charset="-122"/>
                </a:rPr>
                <a:t>前提：</a:t>
              </a:r>
              <a:r>
                <a:rPr lang="zh-CN" altLang="en-US" sz="2400" b="1" dirty="0">
                  <a:latin typeface="FangSong" panose="02010609060101010101" pitchFamily="49" charset="-122"/>
                  <a:ea typeface="FangSong" panose="02010609060101010101" pitchFamily="49" charset="-122"/>
                </a:rPr>
                <a:t>车企在不共享原始数据的前提下，与其他车企共同训练驾驶行为模型。</a:t>
              </a:r>
              <a:endParaRPr kumimoji="1" lang="zh-CN" altLang="en-US" sz="2400" dirty="0">
                <a:latin typeface="FangSong" panose="02010609060101010101" pitchFamily="49" charset="-122"/>
                <a:ea typeface="FangSong" panose="02010609060101010101" pitchFamily="49" charset="-122"/>
              </a:endParaRPr>
            </a:p>
          </p:txBody>
        </p:sp>
      </p:grpSp>
    </p:spTree>
    <p:extLst>
      <p:ext uri="{BB962C8B-B14F-4D97-AF65-F5344CB8AC3E}">
        <p14:creationId xmlns:p14="http://schemas.microsoft.com/office/powerpoint/2010/main" val="345680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11E43F81-5398-4C47-A9E7-42FC07A02B97}"/>
              </a:ext>
            </a:extLst>
          </p:cNvPr>
          <p:cNvSpPr txBox="1">
            <a:spLocks/>
          </p:cNvSpPr>
          <p:nvPr/>
        </p:nvSpPr>
        <p:spPr>
          <a:xfrm>
            <a:off x="337695" y="236429"/>
            <a:ext cx="8654498" cy="490537"/>
          </a:xfrm>
          <a:prstGeom prst="rect">
            <a:avLst/>
          </a:prstGeom>
        </p:spPr>
        <p:txBody>
          <a:bodyPr vert="horz" lIns="68580" tIns="34290" rIns="68580" bIns="34290" rtlCol="0" anchor="ctr">
            <a:noAutofit/>
          </a:bodyPr>
          <a:lstStyle>
            <a:defPPr>
              <a:defRPr lang="zh-CN"/>
            </a:defPPr>
            <a:lvl1pPr>
              <a:lnSpc>
                <a:spcPct val="90000"/>
              </a:lnSpc>
              <a:spcBef>
                <a:spcPct val="0"/>
              </a:spcBef>
              <a:buNone/>
              <a:defRPr sz="4000" b="1">
                <a:latin typeface="微软雅黑" panose="020B0503020204020204" pitchFamily="34" charset="-122"/>
                <a:ea typeface="微软雅黑" panose="020B0503020204020204" pitchFamily="34" charset="-122"/>
                <a:cs typeface="+mj-cs"/>
              </a:defRPr>
            </a:lvl1pPr>
          </a:lstStyle>
          <a:p>
            <a:r>
              <a:rPr lang="en-US" altLang="zh-CN" dirty="0">
                <a:latin typeface="FangSong" panose="02010609060101010101" pitchFamily="49" charset="-122"/>
                <a:ea typeface="FangSong" panose="02010609060101010101" pitchFamily="49" charset="-122"/>
              </a:rPr>
              <a:t>2.</a:t>
            </a:r>
            <a:r>
              <a:rPr lang="zh-CN" altLang="en-US" dirty="0">
                <a:latin typeface="FangSong" panose="02010609060101010101" pitchFamily="49" charset="-122"/>
                <a:ea typeface="FangSong" panose="02010609060101010101" pitchFamily="49" charset="-122"/>
              </a:rPr>
              <a:t>创新点</a:t>
            </a:r>
          </a:p>
        </p:txBody>
      </p:sp>
      <p:sp>
        <p:nvSpPr>
          <p:cNvPr id="20" name="圆角矩形 11">
            <a:extLst>
              <a:ext uri="{FF2B5EF4-FFF2-40B4-BE49-F238E27FC236}">
                <a16:creationId xmlns:a16="http://schemas.microsoft.com/office/drawing/2014/main" id="{683CA8B4-2ED3-C04D-8859-3C28DEAA58FF}"/>
              </a:ext>
            </a:extLst>
          </p:cNvPr>
          <p:cNvSpPr/>
          <p:nvPr/>
        </p:nvSpPr>
        <p:spPr bwMode="auto">
          <a:xfrm>
            <a:off x="232095" y="2745893"/>
            <a:ext cx="11679141" cy="830997"/>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1" name="矩形 20">
            <a:extLst>
              <a:ext uri="{FF2B5EF4-FFF2-40B4-BE49-F238E27FC236}">
                <a16:creationId xmlns:a16="http://schemas.microsoft.com/office/drawing/2014/main" id="{8BE53567-ACE5-1845-B4B3-CE22A07CEF85}"/>
              </a:ext>
            </a:extLst>
          </p:cNvPr>
          <p:cNvSpPr/>
          <p:nvPr/>
        </p:nvSpPr>
        <p:spPr>
          <a:xfrm>
            <a:off x="135167" y="2774806"/>
            <a:ext cx="11582400"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可监管的协同共享：</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监管部门可对链上流通的数据、链下存储的数据实现穿透式监管，并从技术层面维护数据的一致性、真实性。</a:t>
            </a:r>
          </a:p>
        </p:txBody>
      </p:sp>
      <p:sp>
        <p:nvSpPr>
          <p:cNvPr id="22" name="圆角矩形 11">
            <a:extLst>
              <a:ext uri="{FF2B5EF4-FFF2-40B4-BE49-F238E27FC236}">
                <a16:creationId xmlns:a16="http://schemas.microsoft.com/office/drawing/2014/main" id="{47CB2036-7F52-CB4F-8296-C5843935B2F7}"/>
              </a:ext>
            </a:extLst>
          </p:cNvPr>
          <p:cNvSpPr/>
          <p:nvPr/>
        </p:nvSpPr>
        <p:spPr bwMode="auto">
          <a:xfrm>
            <a:off x="212647" y="4044221"/>
            <a:ext cx="11669094" cy="814512"/>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3" name="矩形 22">
            <a:extLst>
              <a:ext uri="{FF2B5EF4-FFF2-40B4-BE49-F238E27FC236}">
                <a16:creationId xmlns:a16="http://schemas.microsoft.com/office/drawing/2014/main" id="{6BE3D78A-12D7-BC45-9AD6-A7C3767D2E57}"/>
              </a:ext>
            </a:extLst>
          </p:cNvPr>
          <p:cNvSpPr/>
          <p:nvPr/>
        </p:nvSpPr>
        <p:spPr>
          <a:xfrm>
            <a:off x="135167" y="4027736"/>
            <a:ext cx="11435074"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链上链下、链间互联互通：</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在保护隐私的前提下，车企之间可通过提出的机制实现数据互联互通。</a:t>
            </a:r>
          </a:p>
        </p:txBody>
      </p:sp>
      <p:sp>
        <p:nvSpPr>
          <p:cNvPr id="24" name="圆角矩形 11">
            <a:extLst>
              <a:ext uri="{FF2B5EF4-FFF2-40B4-BE49-F238E27FC236}">
                <a16:creationId xmlns:a16="http://schemas.microsoft.com/office/drawing/2014/main" id="{3A1F5906-ECBE-F045-8508-9BA7B5056F59}"/>
              </a:ext>
            </a:extLst>
          </p:cNvPr>
          <p:cNvSpPr/>
          <p:nvPr/>
        </p:nvSpPr>
        <p:spPr bwMode="auto">
          <a:xfrm>
            <a:off x="212648" y="5266601"/>
            <a:ext cx="11669093" cy="968099"/>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5" name="矩形 24">
            <a:extLst>
              <a:ext uri="{FF2B5EF4-FFF2-40B4-BE49-F238E27FC236}">
                <a16:creationId xmlns:a16="http://schemas.microsoft.com/office/drawing/2014/main" id="{ACA4CEF7-75AC-4445-ABED-C52091A8484B}"/>
              </a:ext>
            </a:extLst>
          </p:cNvPr>
          <p:cNvSpPr/>
          <p:nvPr/>
        </p:nvSpPr>
        <p:spPr>
          <a:xfrm>
            <a:off x="155049" y="5342774"/>
            <a:ext cx="11435074"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可靠的数据私密性：</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可靠性通过数据分层存储、使用和分发，来维护数据的私密性以及可追溯性。</a:t>
            </a:r>
          </a:p>
        </p:txBody>
      </p:sp>
      <p:grpSp>
        <p:nvGrpSpPr>
          <p:cNvPr id="9" name="组合 8">
            <a:extLst>
              <a:ext uri="{FF2B5EF4-FFF2-40B4-BE49-F238E27FC236}">
                <a16:creationId xmlns:a16="http://schemas.microsoft.com/office/drawing/2014/main" id="{2C2DE961-2A48-1444-8A3D-DAE8419B4B1F}"/>
              </a:ext>
            </a:extLst>
          </p:cNvPr>
          <p:cNvGrpSpPr/>
          <p:nvPr/>
        </p:nvGrpSpPr>
        <p:grpSpPr>
          <a:xfrm>
            <a:off x="10165492" y="81273"/>
            <a:ext cx="2026508" cy="1043674"/>
            <a:chOff x="10165492" y="81273"/>
            <a:chExt cx="2026508" cy="1043674"/>
          </a:xfrm>
        </p:grpSpPr>
        <p:pic>
          <p:nvPicPr>
            <p:cNvPr id="10" name="图片 9">
              <a:extLst>
                <a:ext uri="{FF2B5EF4-FFF2-40B4-BE49-F238E27FC236}">
                  <a16:creationId xmlns:a16="http://schemas.microsoft.com/office/drawing/2014/main" id="{721D5FF1-7933-F247-BD88-A9F9896B0577}"/>
                </a:ext>
              </a:extLst>
            </p:cNvPr>
            <p:cNvPicPr>
              <a:picLocks noChangeAspect="1"/>
            </p:cNvPicPr>
            <p:nvPr/>
          </p:nvPicPr>
          <p:blipFill>
            <a:blip r:embed="rId3"/>
            <a:stretch>
              <a:fillRect/>
            </a:stretch>
          </p:blipFill>
          <p:spPr>
            <a:xfrm>
              <a:off x="10638388" y="81273"/>
              <a:ext cx="1080715" cy="810536"/>
            </a:xfrm>
            <a:prstGeom prst="rect">
              <a:avLst/>
            </a:prstGeom>
          </p:spPr>
        </p:pic>
        <p:sp>
          <p:nvSpPr>
            <p:cNvPr id="11" name="矩形 10">
              <a:extLst>
                <a:ext uri="{FF2B5EF4-FFF2-40B4-BE49-F238E27FC236}">
                  <a16:creationId xmlns:a16="http://schemas.microsoft.com/office/drawing/2014/main" id="{E5A52295-29AB-0A4B-AD00-05A65DBDA61E}"/>
                </a:ext>
              </a:extLst>
            </p:cNvPr>
            <p:cNvSpPr/>
            <p:nvPr/>
          </p:nvSpPr>
          <p:spPr>
            <a:xfrm>
              <a:off x="10165492" y="847948"/>
              <a:ext cx="2026508" cy="276999"/>
            </a:xfrm>
            <a:prstGeom prst="rect">
              <a:avLst/>
            </a:prstGeom>
          </p:spPr>
          <p:txBody>
            <a:bodyPr wrap="square">
              <a:spAutoFit/>
            </a:bodyPr>
            <a:lstStyle/>
            <a:p>
              <a:pPr algn="ct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Musk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Need</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Mask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Platform</a:t>
              </a:r>
            </a:p>
          </p:txBody>
        </p:sp>
      </p:grpSp>
      <p:sp>
        <p:nvSpPr>
          <p:cNvPr id="12" name="圆角矩形 11">
            <a:extLst>
              <a:ext uri="{FF2B5EF4-FFF2-40B4-BE49-F238E27FC236}">
                <a16:creationId xmlns:a16="http://schemas.microsoft.com/office/drawing/2014/main" id="{A5210507-13C5-AB42-B500-4C92A4BFA01A}"/>
              </a:ext>
            </a:extLst>
          </p:cNvPr>
          <p:cNvSpPr/>
          <p:nvPr/>
        </p:nvSpPr>
        <p:spPr bwMode="auto">
          <a:xfrm>
            <a:off x="215683" y="1393049"/>
            <a:ext cx="11679141" cy="920940"/>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3" name="矩形 12">
            <a:extLst>
              <a:ext uri="{FF2B5EF4-FFF2-40B4-BE49-F238E27FC236}">
                <a16:creationId xmlns:a16="http://schemas.microsoft.com/office/drawing/2014/main" id="{8B234A09-3240-CC41-A021-2DF11D680D80}"/>
              </a:ext>
            </a:extLst>
          </p:cNvPr>
          <p:cNvSpPr/>
          <p:nvPr/>
        </p:nvSpPr>
        <p:spPr>
          <a:xfrm>
            <a:off x="118755" y="1421962"/>
            <a:ext cx="11582400"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数据全生命周期管理：</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针对数据的收集、使用、交易、销毁实现全生命周期管理，使得数据所有权、使用权、收益权得以保障。</a:t>
            </a:r>
          </a:p>
        </p:txBody>
      </p:sp>
    </p:spTree>
    <p:extLst>
      <p:ext uri="{BB962C8B-B14F-4D97-AF65-F5344CB8AC3E}">
        <p14:creationId xmlns:p14="http://schemas.microsoft.com/office/powerpoint/2010/main" val="701681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11E43F81-5398-4C47-A9E7-42FC07A02B97}"/>
              </a:ext>
            </a:extLst>
          </p:cNvPr>
          <p:cNvSpPr txBox="1">
            <a:spLocks/>
          </p:cNvSpPr>
          <p:nvPr/>
        </p:nvSpPr>
        <p:spPr>
          <a:xfrm>
            <a:off x="337695" y="236429"/>
            <a:ext cx="8654498" cy="490537"/>
          </a:xfrm>
          <a:prstGeom prst="rect">
            <a:avLst/>
          </a:prstGeom>
        </p:spPr>
        <p:txBody>
          <a:bodyPr vert="horz" lIns="68580" tIns="34290" rIns="68580" bIns="34290" rtlCol="0" anchor="ctr">
            <a:noAutofit/>
          </a:bodyPr>
          <a:lstStyle>
            <a:defPPr>
              <a:defRPr lang="zh-CN"/>
            </a:defPPr>
            <a:lvl1pPr>
              <a:lnSpc>
                <a:spcPct val="90000"/>
              </a:lnSpc>
              <a:spcBef>
                <a:spcPct val="0"/>
              </a:spcBef>
              <a:buNone/>
              <a:defRPr sz="4000" b="1">
                <a:latin typeface="微软雅黑" panose="020B0503020204020204" pitchFamily="34" charset="-122"/>
                <a:ea typeface="微软雅黑" panose="020B0503020204020204" pitchFamily="34" charset="-122"/>
                <a:cs typeface="+mj-cs"/>
              </a:defRPr>
            </a:lvl1pPr>
          </a:lstStyle>
          <a:p>
            <a:r>
              <a:rPr lang="en-US" altLang="zh-CN" dirty="0">
                <a:latin typeface="FangSong" panose="02010609060101010101" pitchFamily="49" charset="-122"/>
                <a:ea typeface="FangSong" panose="02010609060101010101" pitchFamily="49" charset="-122"/>
              </a:rPr>
              <a:t>2.</a:t>
            </a:r>
            <a:r>
              <a:rPr lang="zh-CN" altLang="en-US" dirty="0">
                <a:latin typeface="FangSong" panose="02010609060101010101" pitchFamily="49" charset="-122"/>
                <a:ea typeface="FangSong" panose="02010609060101010101" pitchFamily="49" charset="-122"/>
              </a:rPr>
              <a:t>项目基础</a:t>
            </a:r>
          </a:p>
        </p:txBody>
      </p:sp>
      <p:sp>
        <p:nvSpPr>
          <p:cNvPr id="23" name="圆角矩形 11">
            <a:extLst>
              <a:ext uri="{FF2B5EF4-FFF2-40B4-BE49-F238E27FC236}">
                <a16:creationId xmlns:a16="http://schemas.microsoft.com/office/drawing/2014/main" id="{09264AF4-84C9-3D47-A982-97F84B0BAAAD}"/>
              </a:ext>
            </a:extLst>
          </p:cNvPr>
          <p:cNvSpPr/>
          <p:nvPr/>
        </p:nvSpPr>
        <p:spPr bwMode="auto">
          <a:xfrm>
            <a:off x="232095" y="1915897"/>
            <a:ext cx="11679141" cy="902114"/>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4" name="矩形 23">
            <a:extLst>
              <a:ext uri="{FF2B5EF4-FFF2-40B4-BE49-F238E27FC236}">
                <a16:creationId xmlns:a16="http://schemas.microsoft.com/office/drawing/2014/main" id="{9122EF2C-12B3-E94F-BC66-1876F5B452B1}"/>
              </a:ext>
            </a:extLst>
          </p:cNvPr>
          <p:cNvSpPr/>
          <p:nvPr/>
        </p:nvSpPr>
        <p:spPr>
          <a:xfrm>
            <a:off x="135167" y="1987014"/>
            <a:ext cx="11582400"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论文专利：</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项目团队目前发表或录用</a:t>
            </a:r>
            <a:r>
              <a:rPr lang="zh-CN" altLang="en-US" sz="2400">
                <a:latin typeface="FangSong" panose="02010609060101010101" pitchFamily="49" charset="-122"/>
                <a:ea typeface="FangSong" panose="02010609060101010101" pitchFamily="49" charset="-122"/>
                <a:cs typeface="Times New Roman" panose="02020603050405020304" pitchFamily="18" charset="0"/>
              </a:rPr>
              <a:t>区块链高</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水平期刊、会议论文</a:t>
            </a:r>
            <a:r>
              <a:rPr lang="en-US" altLang="zh-CN" sz="2400" dirty="0">
                <a:latin typeface="FangSong" panose="02010609060101010101" pitchFamily="49" charset="-122"/>
                <a:ea typeface="FangSong" panose="02010609060101010101" pitchFamily="49" charset="-122"/>
                <a:cs typeface="Times New Roman" panose="02020603050405020304" pitchFamily="18" charset="0"/>
              </a:rPr>
              <a:t>4</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篇，在投期刊、会议论文</a:t>
            </a:r>
            <a:r>
              <a:rPr lang="en-US" altLang="zh-CN" sz="2400" dirty="0">
                <a:latin typeface="FangSong" panose="02010609060101010101" pitchFamily="49" charset="-122"/>
                <a:ea typeface="FangSong" panose="02010609060101010101" pitchFamily="49" charset="-122"/>
                <a:cs typeface="Times New Roman" panose="02020603050405020304" pitchFamily="18" charset="0"/>
              </a:rPr>
              <a:t>4</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篇，申请区块链相关国家发明专利</a:t>
            </a:r>
            <a:r>
              <a:rPr lang="en-US" altLang="zh-CN" sz="2400" dirty="0">
                <a:latin typeface="FangSong" panose="02010609060101010101" pitchFamily="49" charset="-122"/>
                <a:ea typeface="FangSong" panose="02010609060101010101" pitchFamily="49" charset="-122"/>
                <a:cs typeface="Times New Roman" panose="02020603050405020304" pitchFamily="18" charset="0"/>
              </a:rPr>
              <a:t>5</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项，参与多项国家级科研项目。</a:t>
            </a:r>
          </a:p>
        </p:txBody>
      </p:sp>
      <p:sp>
        <p:nvSpPr>
          <p:cNvPr id="7" name="圆角矩形 11">
            <a:extLst>
              <a:ext uri="{FF2B5EF4-FFF2-40B4-BE49-F238E27FC236}">
                <a16:creationId xmlns:a16="http://schemas.microsoft.com/office/drawing/2014/main" id="{CF9CBB97-02AE-A347-8779-F274AECC0137}"/>
              </a:ext>
            </a:extLst>
          </p:cNvPr>
          <p:cNvSpPr/>
          <p:nvPr/>
        </p:nvSpPr>
        <p:spPr bwMode="auto">
          <a:xfrm>
            <a:off x="239021" y="3169734"/>
            <a:ext cx="11679141" cy="902114"/>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8" name="矩形 7">
            <a:extLst>
              <a:ext uri="{FF2B5EF4-FFF2-40B4-BE49-F238E27FC236}">
                <a16:creationId xmlns:a16="http://schemas.microsoft.com/office/drawing/2014/main" id="{A06BC134-4F6F-B844-9A21-2719AEA71AD1}"/>
              </a:ext>
            </a:extLst>
          </p:cNvPr>
          <p:cNvSpPr/>
          <p:nvPr/>
        </p:nvSpPr>
        <p:spPr>
          <a:xfrm>
            <a:off x="142093" y="3220071"/>
            <a:ext cx="11582400"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解决方案：</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项目团队提出并实现的基于预言机的跨链解决方案通过中国信通院可信区块链推进计划互操作组的测试。</a:t>
            </a:r>
          </a:p>
        </p:txBody>
      </p:sp>
      <p:sp>
        <p:nvSpPr>
          <p:cNvPr id="11" name="圆角矩形 11">
            <a:extLst>
              <a:ext uri="{FF2B5EF4-FFF2-40B4-BE49-F238E27FC236}">
                <a16:creationId xmlns:a16="http://schemas.microsoft.com/office/drawing/2014/main" id="{762A818D-8F9E-D240-B04B-43D01644458E}"/>
              </a:ext>
            </a:extLst>
          </p:cNvPr>
          <p:cNvSpPr/>
          <p:nvPr/>
        </p:nvSpPr>
        <p:spPr bwMode="auto">
          <a:xfrm>
            <a:off x="245947" y="4444351"/>
            <a:ext cx="11679141" cy="902114"/>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2" name="矩形 11">
            <a:extLst>
              <a:ext uri="{FF2B5EF4-FFF2-40B4-BE49-F238E27FC236}">
                <a16:creationId xmlns:a16="http://schemas.microsoft.com/office/drawing/2014/main" id="{FD2A28D4-A42F-294F-B343-6EA0A8830CA4}"/>
              </a:ext>
            </a:extLst>
          </p:cNvPr>
          <p:cNvSpPr/>
          <p:nvPr/>
        </p:nvSpPr>
        <p:spPr>
          <a:xfrm>
            <a:off x="149019" y="4494688"/>
            <a:ext cx="11582400" cy="461665"/>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相关标准：</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项目团队正在参与制定区块链相关标准</a:t>
            </a:r>
            <a:r>
              <a:rPr lang="en-US" altLang="zh-CN" sz="2400" dirty="0">
                <a:latin typeface="FangSong" panose="02010609060101010101" pitchFamily="49" charset="-122"/>
                <a:ea typeface="FangSong" panose="02010609060101010101" pitchFamily="49" charset="-122"/>
                <a:cs typeface="Times New Roman" panose="02020603050405020304" pitchFamily="18" charset="0"/>
              </a:rPr>
              <a:t>2</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a:t>
            </a:r>
          </a:p>
        </p:txBody>
      </p:sp>
      <p:grpSp>
        <p:nvGrpSpPr>
          <p:cNvPr id="9" name="组合 8">
            <a:extLst>
              <a:ext uri="{FF2B5EF4-FFF2-40B4-BE49-F238E27FC236}">
                <a16:creationId xmlns:a16="http://schemas.microsoft.com/office/drawing/2014/main" id="{836F2903-E40B-A94B-A20A-088D0AEC066B}"/>
              </a:ext>
            </a:extLst>
          </p:cNvPr>
          <p:cNvGrpSpPr/>
          <p:nvPr/>
        </p:nvGrpSpPr>
        <p:grpSpPr>
          <a:xfrm>
            <a:off x="10165492" y="81273"/>
            <a:ext cx="2026508" cy="1043674"/>
            <a:chOff x="10165492" y="81273"/>
            <a:chExt cx="2026508" cy="1043674"/>
          </a:xfrm>
        </p:grpSpPr>
        <p:pic>
          <p:nvPicPr>
            <p:cNvPr id="10" name="图片 9">
              <a:extLst>
                <a:ext uri="{FF2B5EF4-FFF2-40B4-BE49-F238E27FC236}">
                  <a16:creationId xmlns:a16="http://schemas.microsoft.com/office/drawing/2014/main" id="{9360E1C2-D8F0-DB42-8096-C5723628E385}"/>
                </a:ext>
              </a:extLst>
            </p:cNvPr>
            <p:cNvPicPr>
              <a:picLocks noChangeAspect="1"/>
            </p:cNvPicPr>
            <p:nvPr/>
          </p:nvPicPr>
          <p:blipFill>
            <a:blip r:embed="rId2"/>
            <a:stretch>
              <a:fillRect/>
            </a:stretch>
          </p:blipFill>
          <p:spPr>
            <a:xfrm>
              <a:off x="10638388" y="81273"/>
              <a:ext cx="1080715" cy="810536"/>
            </a:xfrm>
            <a:prstGeom prst="rect">
              <a:avLst/>
            </a:prstGeom>
          </p:spPr>
        </p:pic>
        <p:sp>
          <p:nvSpPr>
            <p:cNvPr id="13" name="矩形 12">
              <a:extLst>
                <a:ext uri="{FF2B5EF4-FFF2-40B4-BE49-F238E27FC236}">
                  <a16:creationId xmlns:a16="http://schemas.microsoft.com/office/drawing/2014/main" id="{9D41A5BB-5CDE-934E-8746-EC1102417AB3}"/>
                </a:ext>
              </a:extLst>
            </p:cNvPr>
            <p:cNvSpPr/>
            <p:nvPr/>
          </p:nvSpPr>
          <p:spPr>
            <a:xfrm>
              <a:off x="10165492" y="847948"/>
              <a:ext cx="2026508" cy="276999"/>
            </a:xfrm>
            <a:prstGeom prst="rect">
              <a:avLst/>
            </a:prstGeom>
          </p:spPr>
          <p:txBody>
            <a:bodyPr wrap="square">
              <a:spAutoFit/>
            </a:bodyPr>
            <a:lstStyle/>
            <a:p>
              <a:pPr algn="ct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Musk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Need</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Mask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Platform</a:t>
              </a:r>
            </a:p>
          </p:txBody>
        </p:sp>
      </p:grpSp>
    </p:spTree>
    <p:extLst>
      <p:ext uri="{BB962C8B-B14F-4D97-AF65-F5344CB8AC3E}">
        <p14:creationId xmlns:p14="http://schemas.microsoft.com/office/powerpoint/2010/main" val="4283159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angSong" panose="02010609060101010101" pitchFamily="49" charset="-122"/>
                <a:ea typeface="FangSong" panose="02010609060101010101" pitchFamily="49"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angSong" panose="02010609060101010101" pitchFamily="49" charset="-122"/>
                <a:ea typeface="FangSong" panose="02010609060101010101" pitchFamily="49"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angSong" panose="02010609060101010101" pitchFamily="49" charset="-122"/>
                <a:ea typeface="FangSong" panose="02010609060101010101" pitchFamily="49"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044856 w 9143999"/>
              <a:gd name="connsiteY5" fmla="*/ 57555 h 2051818"/>
              <a:gd name="connsiteX6" fmla="*/ 9143999 w 9143999"/>
              <a:gd name="connsiteY6"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130228 h 2182046"/>
              <a:gd name="connsiteX1" fmla="*/ 9143999 w 9143999"/>
              <a:gd name="connsiteY1" fmla="*/ 2182046 h 2182046"/>
              <a:gd name="connsiteX2" fmla="*/ 0 w 9143999"/>
              <a:gd name="connsiteY2" fmla="*/ 2182046 h 2182046"/>
              <a:gd name="connsiteX3" fmla="*/ 0 w 9143999"/>
              <a:gd name="connsiteY3" fmla="*/ 1334305 h 2182046"/>
              <a:gd name="connsiteX4" fmla="*/ 6027 w 9143999"/>
              <a:gd name="connsiteY4" fmla="*/ 0 h 2182046"/>
              <a:gd name="connsiteX5" fmla="*/ 9143999 w 9143999"/>
              <a:gd name="connsiteY5" fmla="*/ 130228 h 2182046"/>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6028 w 9143999"/>
              <a:gd name="connsiteY4" fmla="*/ 11147 h 2127943"/>
              <a:gd name="connsiteX5" fmla="*/ 9124647 w 9143999"/>
              <a:gd name="connsiteY5" fmla="*/ 0 h 2127943"/>
              <a:gd name="connsiteX0" fmla="*/ 9138134 w 9157486"/>
              <a:gd name="connsiteY0" fmla="*/ 0 h 2127943"/>
              <a:gd name="connsiteX1" fmla="*/ 9157486 w 9157486"/>
              <a:gd name="connsiteY1" fmla="*/ 2127943 h 2127943"/>
              <a:gd name="connsiteX2" fmla="*/ 13487 w 9157486"/>
              <a:gd name="connsiteY2" fmla="*/ 2127943 h 2127943"/>
              <a:gd name="connsiteX3" fmla="*/ 13487 w 9157486"/>
              <a:gd name="connsiteY3" fmla="*/ 1280202 h 2127943"/>
              <a:gd name="connsiteX4" fmla="*/ 163 w 9157486"/>
              <a:gd name="connsiteY4" fmla="*/ 141648 h 2127943"/>
              <a:gd name="connsiteX5" fmla="*/ 9138134 w 9157486"/>
              <a:gd name="connsiteY5" fmla="*/ 0 h 212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FangSong" panose="02010609060101010101" pitchFamily="49" charset="-122"/>
              <a:ea typeface="FangSong" panose="02010609060101010101" pitchFamily="49" charset="-122"/>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 fmla="*/ 6858000 w 6941935"/>
              <a:gd name="connsiteY0" fmla="*/ 56823 h 6516240"/>
              <a:gd name="connsiteX1" fmla="*/ 6858000 w 6941935"/>
              <a:gd name="connsiteY1" fmla="*/ 1732102 h 6516240"/>
              <a:gd name="connsiteX2" fmla="*/ 6858000 w 6941935"/>
              <a:gd name="connsiteY2" fmla="*/ 1876524 h 6516240"/>
              <a:gd name="connsiteX3" fmla="*/ 6858000 w 6941935"/>
              <a:gd name="connsiteY3" fmla="*/ 2335590 h 6516240"/>
              <a:gd name="connsiteX4" fmla="*/ 6858000 w 6941935"/>
              <a:gd name="connsiteY4" fmla="*/ 4010869 h 6516240"/>
              <a:gd name="connsiteX5" fmla="*/ 6858000 w 6941935"/>
              <a:gd name="connsiteY5" fmla="*/ 4155291 h 6516240"/>
              <a:gd name="connsiteX6" fmla="*/ 6858000 w 6941935"/>
              <a:gd name="connsiteY6" fmla="*/ 4237473 h 6516240"/>
              <a:gd name="connsiteX7" fmla="*/ 6858000 w 6941935"/>
              <a:gd name="connsiteY7" fmla="*/ 6516240 h 6516240"/>
              <a:gd name="connsiteX8" fmla="*/ 0 w 6941935"/>
              <a:gd name="connsiteY8" fmla="*/ 6516240 h 6516240"/>
              <a:gd name="connsiteX9" fmla="*/ 0 w 6941935"/>
              <a:gd name="connsiteY9" fmla="*/ 4237473 h 6516240"/>
              <a:gd name="connsiteX10" fmla="*/ 0 w 6941935"/>
              <a:gd name="connsiteY10" fmla="*/ 4155291 h 6516240"/>
              <a:gd name="connsiteX11" fmla="*/ 0 w 6941935"/>
              <a:gd name="connsiteY11" fmla="*/ 4010869 h 6516240"/>
              <a:gd name="connsiteX12" fmla="*/ 0 w 6941935"/>
              <a:gd name="connsiteY12" fmla="*/ 3352747 h 6516240"/>
              <a:gd name="connsiteX13" fmla="*/ 0 w 6941935"/>
              <a:gd name="connsiteY13" fmla="*/ 1876524 h 6516240"/>
              <a:gd name="connsiteX14" fmla="*/ 0 w 6941935"/>
              <a:gd name="connsiteY14" fmla="*/ 1732102 h 6516240"/>
              <a:gd name="connsiteX15" fmla="*/ 0 w 6941935"/>
              <a:gd name="connsiteY15" fmla="*/ 1073980 h 6516240"/>
              <a:gd name="connsiteX16" fmla="*/ 227535 w 6941935"/>
              <a:gd name="connsiteY16" fmla="*/ 1223081 h 6516240"/>
              <a:gd name="connsiteX17" fmla="*/ 6270374 w 6941935"/>
              <a:gd name="connsiteY17" fmla="*/ 468824 h 6516240"/>
              <a:gd name="connsiteX18" fmla="*/ 6858000 w 6941935"/>
              <a:gd name="connsiteY18" fmla="*/ 56823 h 6516240"/>
              <a:gd name="connsiteX0" fmla="*/ 6858000 w 6858000"/>
              <a:gd name="connsiteY0" fmla="*/ 4734 h 6464151"/>
              <a:gd name="connsiteX1" fmla="*/ 6858000 w 6858000"/>
              <a:gd name="connsiteY1" fmla="*/ 1680013 h 6464151"/>
              <a:gd name="connsiteX2" fmla="*/ 6858000 w 6858000"/>
              <a:gd name="connsiteY2" fmla="*/ 1824435 h 6464151"/>
              <a:gd name="connsiteX3" fmla="*/ 6858000 w 6858000"/>
              <a:gd name="connsiteY3" fmla="*/ 2283501 h 6464151"/>
              <a:gd name="connsiteX4" fmla="*/ 6858000 w 6858000"/>
              <a:gd name="connsiteY4" fmla="*/ 3958780 h 6464151"/>
              <a:gd name="connsiteX5" fmla="*/ 6858000 w 6858000"/>
              <a:gd name="connsiteY5" fmla="*/ 4103202 h 6464151"/>
              <a:gd name="connsiteX6" fmla="*/ 6858000 w 6858000"/>
              <a:gd name="connsiteY6" fmla="*/ 4185384 h 6464151"/>
              <a:gd name="connsiteX7" fmla="*/ 6858000 w 6858000"/>
              <a:gd name="connsiteY7" fmla="*/ 6464151 h 6464151"/>
              <a:gd name="connsiteX8" fmla="*/ 0 w 6858000"/>
              <a:gd name="connsiteY8" fmla="*/ 6464151 h 6464151"/>
              <a:gd name="connsiteX9" fmla="*/ 0 w 6858000"/>
              <a:gd name="connsiteY9" fmla="*/ 4185384 h 6464151"/>
              <a:gd name="connsiteX10" fmla="*/ 0 w 6858000"/>
              <a:gd name="connsiteY10" fmla="*/ 4103202 h 6464151"/>
              <a:gd name="connsiteX11" fmla="*/ 0 w 6858000"/>
              <a:gd name="connsiteY11" fmla="*/ 3958780 h 6464151"/>
              <a:gd name="connsiteX12" fmla="*/ 0 w 6858000"/>
              <a:gd name="connsiteY12" fmla="*/ 3300658 h 6464151"/>
              <a:gd name="connsiteX13" fmla="*/ 0 w 6858000"/>
              <a:gd name="connsiteY13" fmla="*/ 1824435 h 6464151"/>
              <a:gd name="connsiteX14" fmla="*/ 0 w 6858000"/>
              <a:gd name="connsiteY14" fmla="*/ 1680013 h 6464151"/>
              <a:gd name="connsiteX15" fmla="*/ 0 w 6858000"/>
              <a:gd name="connsiteY15" fmla="*/ 1021891 h 6464151"/>
              <a:gd name="connsiteX16" fmla="*/ 227535 w 6858000"/>
              <a:gd name="connsiteY16" fmla="*/ 1170992 h 6464151"/>
              <a:gd name="connsiteX17" fmla="*/ 6858000 w 6858000"/>
              <a:gd name="connsiteY17" fmla="*/ 4734 h 6464151"/>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858000 w 6858000"/>
              <a:gd name="connsiteY17"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1989615 h 7431875"/>
              <a:gd name="connsiteX16" fmla="*/ 6858003 w 6858003"/>
              <a:gd name="connsiteY16" fmla="*/ 0 h 7431875"/>
              <a:gd name="connsiteX0" fmla="*/ 6872517 w 6872517"/>
              <a:gd name="connsiteY0" fmla="*/ 0 h 7431875"/>
              <a:gd name="connsiteX1" fmla="*/ 6872514 w 6872517"/>
              <a:gd name="connsiteY1" fmla="*/ 2647737 h 7431875"/>
              <a:gd name="connsiteX2" fmla="*/ 6872514 w 6872517"/>
              <a:gd name="connsiteY2" fmla="*/ 2792159 h 7431875"/>
              <a:gd name="connsiteX3" fmla="*/ 6872514 w 6872517"/>
              <a:gd name="connsiteY3" fmla="*/ 3251225 h 7431875"/>
              <a:gd name="connsiteX4" fmla="*/ 6872514 w 6872517"/>
              <a:gd name="connsiteY4" fmla="*/ 4926504 h 7431875"/>
              <a:gd name="connsiteX5" fmla="*/ 6872514 w 6872517"/>
              <a:gd name="connsiteY5" fmla="*/ 5070926 h 7431875"/>
              <a:gd name="connsiteX6" fmla="*/ 6872514 w 6872517"/>
              <a:gd name="connsiteY6" fmla="*/ 5153108 h 7431875"/>
              <a:gd name="connsiteX7" fmla="*/ 6872514 w 6872517"/>
              <a:gd name="connsiteY7" fmla="*/ 7431875 h 7431875"/>
              <a:gd name="connsiteX8" fmla="*/ 14514 w 6872517"/>
              <a:gd name="connsiteY8" fmla="*/ 7431875 h 7431875"/>
              <a:gd name="connsiteX9" fmla="*/ 14514 w 6872517"/>
              <a:gd name="connsiteY9" fmla="*/ 5153108 h 7431875"/>
              <a:gd name="connsiteX10" fmla="*/ 14514 w 6872517"/>
              <a:gd name="connsiteY10" fmla="*/ 5070926 h 7431875"/>
              <a:gd name="connsiteX11" fmla="*/ 14514 w 6872517"/>
              <a:gd name="connsiteY11" fmla="*/ 4926504 h 7431875"/>
              <a:gd name="connsiteX12" fmla="*/ 14514 w 6872517"/>
              <a:gd name="connsiteY12" fmla="*/ 4268382 h 7431875"/>
              <a:gd name="connsiteX13" fmla="*/ 14514 w 6872517"/>
              <a:gd name="connsiteY13" fmla="*/ 2792159 h 7431875"/>
              <a:gd name="connsiteX14" fmla="*/ 14514 w 6872517"/>
              <a:gd name="connsiteY14" fmla="*/ 2647737 h 7431875"/>
              <a:gd name="connsiteX15" fmla="*/ 0 w 6872517"/>
              <a:gd name="connsiteY15" fmla="*/ 480129 h 7431875"/>
              <a:gd name="connsiteX16" fmla="*/ 6872517 w 6872517"/>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552701 h 7431875"/>
              <a:gd name="connsiteX16" fmla="*/ 6858003 w 6858003"/>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552701 h 7431875"/>
              <a:gd name="connsiteX15" fmla="*/ 6858003 w 6858003"/>
              <a:gd name="connsiteY15"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552701 h 7431875"/>
              <a:gd name="connsiteX14" fmla="*/ 6858003 w 6858003"/>
              <a:gd name="connsiteY14"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552701 h 7431875"/>
              <a:gd name="connsiteX13" fmla="*/ 6858003 w 6858003"/>
              <a:gd name="connsiteY13"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552701 h 7431875"/>
              <a:gd name="connsiteX12" fmla="*/ 6858003 w 6858003"/>
              <a:gd name="connsiteY12"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52701 h 7431875"/>
              <a:gd name="connsiteX11" fmla="*/ 6858003 w 6858003"/>
              <a:gd name="connsiteY11"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52701 h 7431875"/>
              <a:gd name="connsiteX10" fmla="*/ 6858003 w 6858003"/>
              <a:gd name="connsiteY10"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7431875 h 7431875"/>
              <a:gd name="connsiteX7" fmla="*/ 0 w 6858003"/>
              <a:gd name="connsiteY7" fmla="*/ 7431875 h 7431875"/>
              <a:gd name="connsiteX8" fmla="*/ 0 w 6858003"/>
              <a:gd name="connsiteY8" fmla="*/ 552701 h 7431875"/>
              <a:gd name="connsiteX9" fmla="*/ 6858003 w 6858003"/>
              <a:gd name="connsiteY9"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7431875 h 7431875"/>
              <a:gd name="connsiteX6" fmla="*/ 0 w 6858003"/>
              <a:gd name="connsiteY6" fmla="*/ 7431875 h 7431875"/>
              <a:gd name="connsiteX7" fmla="*/ 0 w 6858003"/>
              <a:gd name="connsiteY7" fmla="*/ 552701 h 7431875"/>
              <a:gd name="connsiteX8" fmla="*/ 6858003 w 6858003"/>
              <a:gd name="connsiteY8"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7431875 h 7431875"/>
              <a:gd name="connsiteX5" fmla="*/ 0 w 6858003"/>
              <a:gd name="connsiteY5" fmla="*/ 7431875 h 7431875"/>
              <a:gd name="connsiteX6" fmla="*/ 0 w 6858003"/>
              <a:gd name="connsiteY6" fmla="*/ 552701 h 7431875"/>
              <a:gd name="connsiteX7" fmla="*/ 6858003 w 6858003"/>
              <a:gd name="connsiteY7"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7431875 h 7431875"/>
              <a:gd name="connsiteX4" fmla="*/ 0 w 6858003"/>
              <a:gd name="connsiteY4" fmla="*/ 7431875 h 7431875"/>
              <a:gd name="connsiteX5" fmla="*/ 0 w 6858003"/>
              <a:gd name="connsiteY5" fmla="*/ 552701 h 7431875"/>
              <a:gd name="connsiteX6" fmla="*/ 6858003 w 6858003"/>
              <a:gd name="connsiteY6" fmla="*/ 0 h 7431875"/>
              <a:gd name="connsiteX0" fmla="*/ 6858003 w 6858003"/>
              <a:gd name="connsiteY0" fmla="*/ 0 h 7431875"/>
              <a:gd name="connsiteX1" fmla="*/ 6858000 w 6858003"/>
              <a:gd name="connsiteY1" fmla="*/ 2647737 h 7431875"/>
              <a:gd name="connsiteX2" fmla="*/ 6858000 w 6858003"/>
              <a:gd name="connsiteY2" fmla="*/ 7431875 h 7431875"/>
              <a:gd name="connsiteX3" fmla="*/ 0 w 6858003"/>
              <a:gd name="connsiteY3" fmla="*/ 7431875 h 7431875"/>
              <a:gd name="connsiteX4" fmla="*/ 0 w 6858003"/>
              <a:gd name="connsiteY4" fmla="*/ 552701 h 7431875"/>
              <a:gd name="connsiteX5" fmla="*/ 6858003 w 6858003"/>
              <a:gd name="connsiteY5" fmla="*/ 0 h 7431875"/>
              <a:gd name="connsiteX0" fmla="*/ 6872517 w 6872517"/>
              <a:gd name="connsiteY0" fmla="*/ 42385 h 6879174"/>
              <a:gd name="connsiteX1" fmla="*/ 6858000 w 6872517"/>
              <a:gd name="connsiteY1" fmla="*/ 2095036 h 6879174"/>
              <a:gd name="connsiteX2" fmla="*/ 6858000 w 6872517"/>
              <a:gd name="connsiteY2" fmla="*/ 6879174 h 6879174"/>
              <a:gd name="connsiteX3" fmla="*/ 0 w 6872517"/>
              <a:gd name="connsiteY3" fmla="*/ 6879174 h 6879174"/>
              <a:gd name="connsiteX4" fmla="*/ 0 w 6872517"/>
              <a:gd name="connsiteY4" fmla="*/ 0 h 6879174"/>
              <a:gd name="connsiteX5" fmla="*/ 6872517 w 6872517"/>
              <a:gd name="connsiteY5" fmla="*/ 42385 h 6879174"/>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56191 w 6858000"/>
              <a:gd name="connsiteY0" fmla="*/ 2147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14742 h 6879174"/>
              <a:gd name="connsiteX0" fmla="*/ 6856191 w 6858000"/>
              <a:gd name="connsiteY0" fmla="*/ 209979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09979 h 6879174"/>
              <a:gd name="connsiteX0" fmla="*/ 6868891 w 6868891"/>
              <a:gd name="connsiteY0" fmla="*/ 197279 h 6879174"/>
              <a:gd name="connsiteX1" fmla="*/ 6858000 w 6868891"/>
              <a:gd name="connsiteY1" fmla="*/ 2095036 h 6879174"/>
              <a:gd name="connsiteX2" fmla="*/ 6858000 w 6868891"/>
              <a:gd name="connsiteY2" fmla="*/ 6879174 h 6879174"/>
              <a:gd name="connsiteX3" fmla="*/ 0 w 6868891"/>
              <a:gd name="connsiteY3" fmla="*/ 6879174 h 6879174"/>
              <a:gd name="connsiteX4" fmla="*/ 0 w 6868891"/>
              <a:gd name="connsiteY4" fmla="*/ 0 h 6879174"/>
              <a:gd name="connsiteX5" fmla="*/ 6868891 w 6868891"/>
              <a:gd name="connsiteY5" fmla="*/ 197279 h 6879174"/>
              <a:gd name="connsiteX0" fmla="*/ 6868891 w 7721392"/>
              <a:gd name="connsiteY0" fmla="*/ 197279 h 6879174"/>
              <a:gd name="connsiteX1" fmla="*/ 6858000 w 7721392"/>
              <a:gd name="connsiteY1" fmla="*/ 6879174 h 6879174"/>
              <a:gd name="connsiteX2" fmla="*/ 0 w 7721392"/>
              <a:gd name="connsiteY2" fmla="*/ 6879174 h 6879174"/>
              <a:gd name="connsiteX3" fmla="*/ 0 w 7721392"/>
              <a:gd name="connsiteY3" fmla="*/ 0 h 6879174"/>
              <a:gd name="connsiteX4" fmla="*/ 6868891 w 7721392"/>
              <a:gd name="connsiteY4" fmla="*/ 197279 h 6879174"/>
              <a:gd name="connsiteX0" fmla="*/ 6868891 w 7373946"/>
              <a:gd name="connsiteY0" fmla="*/ 197279 h 6879174"/>
              <a:gd name="connsiteX1" fmla="*/ 6858000 w 7373946"/>
              <a:gd name="connsiteY1" fmla="*/ 6879174 h 6879174"/>
              <a:gd name="connsiteX2" fmla="*/ 0 w 7373946"/>
              <a:gd name="connsiteY2" fmla="*/ 6879174 h 6879174"/>
              <a:gd name="connsiteX3" fmla="*/ 0 w 7373946"/>
              <a:gd name="connsiteY3" fmla="*/ 0 h 6879174"/>
              <a:gd name="connsiteX4" fmla="*/ 6868891 w 7373946"/>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7374082"/>
              <a:gd name="connsiteY0" fmla="*/ 197279 h 7217839"/>
              <a:gd name="connsiteX1" fmla="*/ 6858000 w 7374082"/>
              <a:gd name="connsiteY1" fmla="*/ 6879174 h 7217839"/>
              <a:gd name="connsiteX2" fmla="*/ 0 w 7374082"/>
              <a:gd name="connsiteY2" fmla="*/ 6879174 h 7217839"/>
              <a:gd name="connsiteX3" fmla="*/ 0 w 7374082"/>
              <a:gd name="connsiteY3" fmla="*/ 0 h 7217839"/>
              <a:gd name="connsiteX4" fmla="*/ 6868891 w 7374082"/>
              <a:gd name="connsiteY4" fmla="*/ 197279 h 7217839"/>
              <a:gd name="connsiteX0" fmla="*/ 6868891 w 7513044"/>
              <a:gd name="connsiteY0" fmla="*/ 197279 h 6879174"/>
              <a:gd name="connsiteX1" fmla="*/ 6858000 w 7513044"/>
              <a:gd name="connsiteY1" fmla="*/ 6879174 h 6879174"/>
              <a:gd name="connsiteX2" fmla="*/ 0 w 7513044"/>
              <a:gd name="connsiteY2" fmla="*/ 6879174 h 6879174"/>
              <a:gd name="connsiteX3" fmla="*/ 0 w 7513044"/>
              <a:gd name="connsiteY3" fmla="*/ 0 h 6879174"/>
              <a:gd name="connsiteX4" fmla="*/ 6868891 w 7513044"/>
              <a:gd name="connsiteY4" fmla="*/ 197279 h 6879174"/>
              <a:gd name="connsiteX0" fmla="*/ 6868891 w 7374082"/>
              <a:gd name="connsiteY0" fmla="*/ 197279 h 6879174"/>
              <a:gd name="connsiteX1" fmla="*/ 6858000 w 7374082"/>
              <a:gd name="connsiteY1" fmla="*/ 6879174 h 6879174"/>
              <a:gd name="connsiteX2" fmla="*/ 0 w 7374082"/>
              <a:gd name="connsiteY2" fmla="*/ 6879174 h 6879174"/>
              <a:gd name="connsiteX3" fmla="*/ 0 w 7374082"/>
              <a:gd name="connsiteY3" fmla="*/ 0 h 6879174"/>
              <a:gd name="connsiteX4" fmla="*/ 6868891 w 7374082"/>
              <a:gd name="connsiteY4" fmla="*/ 197279 h 6879174"/>
              <a:gd name="connsiteX0" fmla="*/ 6868891 w 6868891"/>
              <a:gd name="connsiteY0" fmla="*/ 197279 h 6879174"/>
              <a:gd name="connsiteX1" fmla="*/ 6858000 w 6868891"/>
              <a:gd name="connsiteY1" fmla="*/ 6879174 h 6879174"/>
              <a:gd name="connsiteX2" fmla="*/ 0 w 6868891"/>
              <a:gd name="connsiteY2" fmla="*/ 6879174 h 6879174"/>
              <a:gd name="connsiteX3" fmla="*/ 0 w 6868891"/>
              <a:gd name="connsiteY3" fmla="*/ 0 h 6879174"/>
              <a:gd name="connsiteX4" fmla="*/ 6868891 w 6868891"/>
              <a:gd name="connsiteY4" fmla="*/ 197279 h 687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CFE8BF1E-3B09-1A4F-94A5-2D9E6EAE3568}"/>
              </a:ext>
            </a:extLst>
          </p:cNvPr>
          <p:cNvGrpSpPr/>
          <p:nvPr/>
        </p:nvGrpSpPr>
        <p:grpSpPr>
          <a:xfrm>
            <a:off x="7294012" y="2540142"/>
            <a:ext cx="3619876" cy="2943434"/>
            <a:chOff x="7294012" y="2513259"/>
            <a:chExt cx="1673392" cy="1788913"/>
          </a:xfrm>
        </p:grpSpPr>
        <p:sp>
          <p:nvSpPr>
            <p:cNvPr id="72" name="矩形 71"/>
            <p:cNvSpPr/>
            <p:nvPr/>
          </p:nvSpPr>
          <p:spPr>
            <a:xfrm>
              <a:off x="7294012" y="2513259"/>
              <a:ext cx="316801" cy="316801"/>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FangSong" panose="02010609060101010101" pitchFamily="49" charset="-122"/>
                  <a:ea typeface="FangSong" panose="02010609060101010101" pitchFamily="49" charset="-122"/>
                  <a:sym typeface="微软雅黑" panose="020B0503020204020204" pitchFamily="34" charset="-122"/>
                </a:rPr>
                <a:t>1</a:t>
              </a:r>
              <a:endParaRPr lang="zh-CN" altLang="en-US" sz="2000" b="1"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73" name="矩形 72"/>
            <p:cNvSpPr/>
            <p:nvPr/>
          </p:nvSpPr>
          <p:spPr>
            <a:xfrm>
              <a:off x="7756816" y="2550073"/>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000" b="1" dirty="0">
                  <a:solidFill>
                    <a:srgbClr val="7F7F7F"/>
                  </a:solidFill>
                  <a:latin typeface="FangSong" panose="02010609060101010101" pitchFamily="49" charset="-122"/>
                  <a:ea typeface="FangSong" panose="02010609060101010101" pitchFamily="49" charset="-122"/>
                  <a:sym typeface="微软雅黑" panose="020B0503020204020204" pitchFamily="34" charset="-122"/>
                </a:rPr>
                <a:t>项目背景</a:t>
              </a:r>
            </a:p>
          </p:txBody>
        </p:sp>
        <p:sp>
          <p:nvSpPr>
            <p:cNvPr id="74" name="矩形 73"/>
            <p:cNvSpPr/>
            <p:nvPr/>
          </p:nvSpPr>
          <p:spPr>
            <a:xfrm>
              <a:off x="7294012" y="3003962"/>
              <a:ext cx="316801" cy="31680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FangSong" panose="02010609060101010101" pitchFamily="49" charset="-122"/>
                  <a:ea typeface="FangSong" panose="02010609060101010101" pitchFamily="49" charset="-122"/>
                  <a:sym typeface="微软雅黑" panose="020B0503020204020204" pitchFamily="34" charset="-122"/>
                </a:rPr>
                <a:t>2</a:t>
              </a:r>
              <a:endParaRPr lang="zh-CN" altLang="en-US" sz="2000" b="1"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75" name="矩形 74"/>
            <p:cNvSpPr/>
            <p:nvPr/>
          </p:nvSpPr>
          <p:spPr>
            <a:xfrm>
              <a:off x="7756816" y="3040776"/>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000" b="1" dirty="0">
                  <a:solidFill>
                    <a:srgbClr val="7F7F7F"/>
                  </a:solidFill>
                  <a:latin typeface="FangSong" panose="02010609060101010101" pitchFamily="49" charset="-122"/>
                  <a:ea typeface="FangSong" panose="02010609060101010101" pitchFamily="49" charset="-122"/>
                  <a:sym typeface="微软雅黑" panose="020B0503020204020204" pitchFamily="34" charset="-122"/>
                </a:rPr>
                <a:t>关键技术</a:t>
              </a:r>
            </a:p>
          </p:txBody>
        </p:sp>
        <p:sp>
          <p:nvSpPr>
            <p:cNvPr id="76" name="矩形 75"/>
            <p:cNvSpPr/>
            <p:nvPr/>
          </p:nvSpPr>
          <p:spPr>
            <a:xfrm>
              <a:off x="7294012" y="3494666"/>
              <a:ext cx="316801" cy="316801"/>
            </a:xfrm>
            <a:prstGeom prst="rect">
              <a:avLst/>
            </a:prstGeom>
            <a:solidFill>
              <a:srgbClr val="457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FangSong" panose="02010609060101010101" pitchFamily="49" charset="-122"/>
                  <a:ea typeface="FangSong" panose="02010609060101010101" pitchFamily="49" charset="-122"/>
                  <a:sym typeface="微软雅黑" panose="020B0503020204020204" pitchFamily="34" charset="-122"/>
                </a:rPr>
                <a:t>3</a:t>
              </a:r>
              <a:endParaRPr lang="zh-CN" altLang="en-US" sz="2000" b="1"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77" name="矩形 76"/>
            <p:cNvSpPr/>
            <p:nvPr/>
          </p:nvSpPr>
          <p:spPr>
            <a:xfrm>
              <a:off x="7756816" y="3531481"/>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0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应用场景</a:t>
              </a:r>
            </a:p>
          </p:txBody>
        </p:sp>
        <p:sp>
          <p:nvSpPr>
            <p:cNvPr id="78" name="矩形 77"/>
            <p:cNvSpPr/>
            <p:nvPr/>
          </p:nvSpPr>
          <p:spPr>
            <a:xfrm>
              <a:off x="7294012" y="398537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FangSong" panose="02010609060101010101" pitchFamily="49" charset="-122"/>
                  <a:ea typeface="FangSong" panose="02010609060101010101" pitchFamily="49" charset="-122"/>
                  <a:sym typeface="微软雅黑" panose="020B0503020204020204" pitchFamily="34" charset="-122"/>
                </a:rPr>
                <a:t>4</a:t>
              </a:r>
              <a:endParaRPr lang="zh-CN" altLang="en-US" sz="2000" b="1"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79" name="矩形 78"/>
            <p:cNvSpPr/>
            <p:nvPr/>
          </p:nvSpPr>
          <p:spPr>
            <a:xfrm>
              <a:off x="7756816" y="4022186"/>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000" b="1" dirty="0">
                  <a:solidFill>
                    <a:schemeClr val="tx1">
                      <a:lumMod val="50000"/>
                      <a:lumOff val="50000"/>
                    </a:schemeClr>
                  </a:solidFill>
                  <a:latin typeface="FangSong" panose="02010609060101010101" pitchFamily="49" charset="-122"/>
                  <a:ea typeface="FangSong" panose="02010609060101010101" pitchFamily="49" charset="-122"/>
                  <a:sym typeface="微软雅黑" panose="020B0503020204020204" pitchFamily="34" charset="-122"/>
                </a:rPr>
                <a:t>创新策略</a:t>
              </a:r>
            </a:p>
          </p:txBody>
        </p:sp>
      </p:grpSp>
      <p:sp>
        <p:nvSpPr>
          <p:cNvPr id="24" name="文本框 23">
            <a:extLst>
              <a:ext uri="{FF2B5EF4-FFF2-40B4-BE49-F238E27FC236}">
                <a16:creationId xmlns:a16="http://schemas.microsoft.com/office/drawing/2014/main" id="{8F1422A7-7A7C-476D-A7B7-3AA70DACB57F}"/>
              </a:ext>
            </a:extLst>
          </p:cNvPr>
          <p:cNvSpPr txBox="1"/>
          <p:nvPr/>
        </p:nvSpPr>
        <p:spPr>
          <a:xfrm>
            <a:off x="7166392" y="1305887"/>
            <a:ext cx="3435556"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r>
              <a:rPr lang="zh-CN" altLang="en-US" sz="3600" dirty="0">
                <a:latin typeface="FangSong" panose="02010609060101010101" pitchFamily="49" charset="-122"/>
                <a:ea typeface="FangSong" panose="02010609060101010101" pitchFamily="49" charset="-122"/>
                <a:sym typeface="微软雅黑" panose="020B0503020204020204" pitchFamily="34" charset="-122"/>
              </a:rPr>
              <a:t>目录 </a:t>
            </a:r>
            <a:r>
              <a:rPr lang="en-US" altLang="zh-CN" sz="3600" dirty="0">
                <a:latin typeface="FangSong" panose="02010609060101010101" pitchFamily="49" charset="-122"/>
                <a:ea typeface="FangSong" panose="02010609060101010101" pitchFamily="49" charset="-122"/>
                <a:sym typeface="微软雅黑" panose="020B0503020204020204" pitchFamily="34" charset="-122"/>
              </a:rPr>
              <a:t>| CONTENT</a:t>
            </a:r>
          </a:p>
        </p:txBody>
      </p:sp>
      <p:grpSp>
        <p:nvGrpSpPr>
          <p:cNvPr id="25" name="组合 24">
            <a:extLst>
              <a:ext uri="{FF2B5EF4-FFF2-40B4-BE49-F238E27FC236}">
                <a16:creationId xmlns:a16="http://schemas.microsoft.com/office/drawing/2014/main" id="{6B94CD10-E186-D04F-ADD5-1310A0A6CF9C}"/>
              </a:ext>
            </a:extLst>
          </p:cNvPr>
          <p:cNvGrpSpPr/>
          <p:nvPr/>
        </p:nvGrpSpPr>
        <p:grpSpPr>
          <a:xfrm>
            <a:off x="10165492" y="81273"/>
            <a:ext cx="2026508" cy="1043674"/>
            <a:chOff x="10165492" y="81273"/>
            <a:chExt cx="2026508" cy="1043674"/>
          </a:xfrm>
        </p:grpSpPr>
        <p:pic>
          <p:nvPicPr>
            <p:cNvPr id="26" name="图片 25">
              <a:extLst>
                <a:ext uri="{FF2B5EF4-FFF2-40B4-BE49-F238E27FC236}">
                  <a16:creationId xmlns:a16="http://schemas.microsoft.com/office/drawing/2014/main" id="{ECB8A3B5-30BF-1F4A-89A8-BEF9EA78B1CE}"/>
                </a:ext>
              </a:extLst>
            </p:cNvPr>
            <p:cNvPicPr>
              <a:picLocks noChangeAspect="1"/>
            </p:cNvPicPr>
            <p:nvPr/>
          </p:nvPicPr>
          <p:blipFill>
            <a:blip r:embed="rId3"/>
            <a:stretch>
              <a:fillRect/>
            </a:stretch>
          </p:blipFill>
          <p:spPr>
            <a:xfrm>
              <a:off x="10638388" y="81273"/>
              <a:ext cx="1080715" cy="810536"/>
            </a:xfrm>
            <a:prstGeom prst="rect">
              <a:avLst/>
            </a:prstGeom>
          </p:spPr>
        </p:pic>
        <p:sp>
          <p:nvSpPr>
            <p:cNvPr id="27" name="矩形 26">
              <a:extLst>
                <a:ext uri="{FF2B5EF4-FFF2-40B4-BE49-F238E27FC236}">
                  <a16:creationId xmlns:a16="http://schemas.microsoft.com/office/drawing/2014/main" id="{CC356ED1-B79C-7D4B-9C7A-C034C0FA5AF0}"/>
                </a:ext>
              </a:extLst>
            </p:cNvPr>
            <p:cNvSpPr/>
            <p:nvPr/>
          </p:nvSpPr>
          <p:spPr>
            <a:xfrm>
              <a:off x="10165492" y="847948"/>
              <a:ext cx="2026508" cy="276999"/>
            </a:xfrm>
            <a:prstGeom prst="rect">
              <a:avLst/>
            </a:prstGeom>
          </p:spPr>
          <p:txBody>
            <a:bodyPr wrap="square">
              <a:spAutoFit/>
            </a:bodyPr>
            <a:lstStyle/>
            <a:p>
              <a:pPr algn="ct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Musk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Need</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Mask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Platform</a:t>
              </a:r>
            </a:p>
          </p:txBody>
        </p:sp>
      </p:grpSp>
      <p:grpSp>
        <p:nvGrpSpPr>
          <p:cNvPr id="28" name="组合 27">
            <a:extLst>
              <a:ext uri="{FF2B5EF4-FFF2-40B4-BE49-F238E27FC236}">
                <a16:creationId xmlns:a16="http://schemas.microsoft.com/office/drawing/2014/main" id="{B0455847-C440-4B4B-9664-AA4554083BE3}"/>
              </a:ext>
            </a:extLst>
          </p:cNvPr>
          <p:cNvGrpSpPr/>
          <p:nvPr/>
        </p:nvGrpSpPr>
        <p:grpSpPr>
          <a:xfrm>
            <a:off x="373973" y="1614974"/>
            <a:ext cx="2924321" cy="3912938"/>
            <a:chOff x="373973" y="1614974"/>
            <a:chExt cx="2924321" cy="3912938"/>
          </a:xfrm>
        </p:grpSpPr>
        <p:sp>
          <p:nvSpPr>
            <p:cNvPr id="29" name="文本框 28">
              <a:extLst>
                <a:ext uri="{FF2B5EF4-FFF2-40B4-BE49-F238E27FC236}">
                  <a16:creationId xmlns:a16="http://schemas.microsoft.com/office/drawing/2014/main" id="{9EA51F0F-E6E7-B849-87D4-8A6A752B9FDE}"/>
                </a:ext>
              </a:extLst>
            </p:cNvPr>
            <p:cNvSpPr txBox="1"/>
            <p:nvPr/>
          </p:nvSpPr>
          <p:spPr>
            <a:xfrm>
              <a:off x="651177" y="3773586"/>
              <a:ext cx="2373324" cy="1754326"/>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pPr algn="ctr"/>
              <a:r>
                <a:rPr lang="en-US" altLang="zh-CN"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Musk</a:t>
              </a:r>
              <a:r>
                <a:rPr lang="zh-CN" altLang="en-US"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Need</a:t>
              </a:r>
              <a:r>
                <a:rPr lang="zh-CN" altLang="en-US"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Mask</a:t>
              </a:r>
              <a:r>
                <a:rPr lang="zh-CN" altLang="en-US"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Platform</a:t>
              </a:r>
            </a:p>
          </p:txBody>
        </p:sp>
        <p:pic>
          <p:nvPicPr>
            <p:cNvPr id="30" name="图片 29">
              <a:extLst>
                <a:ext uri="{FF2B5EF4-FFF2-40B4-BE49-F238E27FC236}">
                  <a16:creationId xmlns:a16="http://schemas.microsoft.com/office/drawing/2014/main" id="{DC9FB473-9C77-7449-AFE3-563CB9D34266}"/>
                </a:ext>
              </a:extLst>
            </p:cNvPr>
            <p:cNvPicPr>
              <a:picLocks noChangeAspect="1"/>
            </p:cNvPicPr>
            <p:nvPr/>
          </p:nvPicPr>
          <p:blipFill>
            <a:blip r:embed="rId3">
              <a:lum bright="70000" contrast="-70000"/>
            </a:blip>
            <a:stretch>
              <a:fillRect/>
            </a:stretch>
          </p:blipFill>
          <p:spPr>
            <a:xfrm>
              <a:off x="373973" y="1614974"/>
              <a:ext cx="2924321" cy="2193241"/>
            </a:xfrm>
            <a:prstGeom prst="rect">
              <a:avLst/>
            </a:prstGeom>
          </p:spPr>
        </p:pic>
      </p:grpSp>
    </p:spTree>
    <p:extLst>
      <p:ext uri="{BB962C8B-B14F-4D97-AF65-F5344CB8AC3E}">
        <p14:creationId xmlns:p14="http://schemas.microsoft.com/office/powerpoint/2010/main" val="353362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11E43F81-5398-4C47-A9E7-42FC07A02B97}"/>
              </a:ext>
            </a:extLst>
          </p:cNvPr>
          <p:cNvSpPr txBox="1">
            <a:spLocks/>
          </p:cNvSpPr>
          <p:nvPr/>
        </p:nvSpPr>
        <p:spPr>
          <a:xfrm>
            <a:off x="337695" y="236429"/>
            <a:ext cx="8654498" cy="490537"/>
          </a:xfrm>
          <a:prstGeom prst="rect">
            <a:avLst/>
          </a:prstGeom>
        </p:spPr>
        <p:txBody>
          <a:bodyPr vert="horz" lIns="68580" tIns="34290" rIns="68580" bIns="34290" rtlCol="0" anchor="ctr">
            <a:noAutofit/>
          </a:bodyPr>
          <a:lstStyle>
            <a:defPPr>
              <a:defRPr lang="zh-CN"/>
            </a:defPPr>
            <a:lvl1pPr>
              <a:lnSpc>
                <a:spcPct val="90000"/>
              </a:lnSpc>
              <a:spcBef>
                <a:spcPct val="0"/>
              </a:spcBef>
              <a:buNone/>
              <a:defRPr sz="4000" b="1">
                <a:latin typeface="微软雅黑" panose="020B0503020204020204" pitchFamily="34" charset="-122"/>
                <a:ea typeface="微软雅黑" panose="020B0503020204020204" pitchFamily="34" charset="-122"/>
                <a:cs typeface="+mj-cs"/>
              </a:defRPr>
            </a:lvl1pPr>
          </a:lstStyle>
          <a:p>
            <a:r>
              <a:rPr lang="en-US" altLang="zh-CN" dirty="0">
                <a:latin typeface="FangSong" panose="02010609060101010101" pitchFamily="49" charset="-122"/>
                <a:ea typeface="FangSong" panose="02010609060101010101" pitchFamily="49" charset="-122"/>
              </a:rPr>
              <a:t>3.</a:t>
            </a:r>
            <a:r>
              <a:rPr lang="zh-CN" altLang="en-US" dirty="0">
                <a:latin typeface="FangSong" panose="02010609060101010101" pitchFamily="49" charset="-122"/>
                <a:ea typeface="FangSong" panose="02010609060101010101" pitchFamily="49" charset="-122"/>
              </a:rPr>
              <a:t>应用场景</a:t>
            </a:r>
          </a:p>
        </p:txBody>
      </p:sp>
      <p:sp>
        <p:nvSpPr>
          <p:cNvPr id="4" name="圆角矩形 11">
            <a:extLst>
              <a:ext uri="{FF2B5EF4-FFF2-40B4-BE49-F238E27FC236}">
                <a16:creationId xmlns:a16="http://schemas.microsoft.com/office/drawing/2014/main" id="{F60D6BAA-BC48-F144-957D-739C1AA99CD2}"/>
              </a:ext>
            </a:extLst>
          </p:cNvPr>
          <p:cNvSpPr/>
          <p:nvPr/>
        </p:nvSpPr>
        <p:spPr bwMode="auto">
          <a:xfrm>
            <a:off x="232095" y="1915897"/>
            <a:ext cx="1167914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5" name="矩形 4">
            <a:extLst>
              <a:ext uri="{FF2B5EF4-FFF2-40B4-BE49-F238E27FC236}">
                <a16:creationId xmlns:a16="http://schemas.microsoft.com/office/drawing/2014/main" id="{FA2F3E16-119B-BD4C-9481-751FADB7A8E0}"/>
              </a:ext>
            </a:extLst>
          </p:cNvPr>
          <p:cNvSpPr/>
          <p:nvPr/>
        </p:nvSpPr>
        <p:spPr>
          <a:xfrm>
            <a:off x="135167" y="1987014"/>
            <a:ext cx="11582400" cy="1200329"/>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广告转化归因：</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将流量方的曝光和点击数据与广告主的转化数据从用户维度进行求交，但是</a:t>
            </a:r>
            <a:r>
              <a:rPr lang="zh-CN" altLang="en-US" sz="2400" dirty="0">
                <a:solidFill>
                  <a:srgbClr val="FF0000"/>
                </a:solidFill>
                <a:latin typeface="FangSong" panose="02010609060101010101" pitchFamily="49" charset="-122"/>
                <a:ea typeface="FangSong" panose="02010609060101010101" pitchFamily="49" charset="-122"/>
                <a:cs typeface="Times New Roman" panose="02020603050405020304" pitchFamily="18" charset="0"/>
              </a:rPr>
              <a:t>双方存在信任和隐私问题，技术层面存在中心化、数据孤岛、数据不一致等问题</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a:t>
            </a:r>
          </a:p>
        </p:txBody>
      </p:sp>
      <p:sp>
        <p:nvSpPr>
          <p:cNvPr id="6" name="圆角矩形 11">
            <a:extLst>
              <a:ext uri="{FF2B5EF4-FFF2-40B4-BE49-F238E27FC236}">
                <a16:creationId xmlns:a16="http://schemas.microsoft.com/office/drawing/2014/main" id="{B2EC0D47-3B33-194C-A590-ECF3A5BF3AA0}"/>
              </a:ext>
            </a:extLst>
          </p:cNvPr>
          <p:cNvSpPr/>
          <p:nvPr/>
        </p:nvSpPr>
        <p:spPr bwMode="auto">
          <a:xfrm>
            <a:off x="212647" y="3537784"/>
            <a:ext cx="11669094" cy="1243558"/>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7" name="矩形 6">
            <a:extLst>
              <a:ext uri="{FF2B5EF4-FFF2-40B4-BE49-F238E27FC236}">
                <a16:creationId xmlns:a16="http://schemas.microsoft.com/office/drawing/2014/main" id="{32409957-6381-7F40-A7DD-2455D94C1A56}"/>
              </a:ext>
            </a:extLst>
          </p:cNvPr>
          <p:cNvSpPr/>
          <p:nvPr/>
        </p:nvSpPr>
        <p:spPr>
          <a:xfrm>
            <a:off x="135167" y="3563503"/>
            <a:ext cx="11435074"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金融数据共享：</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不同银行的核心用户数据、风控数据进行共享存在信任和隐私问题，</a:t>
            </a:r>
            <a:r>
              <a:rPr lang="zh-CN" altLang="en-US" sz="2400" dirty="0">
                <a:solidFill>
                  <a:srgbClr val="FF0000"/>
                </a:solidFill>
                <a:latin typeface="FangSong" panose="02010609060101010101" pitchFamily="49" charset="-122"/>
                <a:ea typeface="FangSong" panose="02010609060101010101" pitchFamily="49" charset="-122"/>
                <a:cs typeface="Times New Roman" panose="02020603050405020304" pitchFamily="18" charset="0"/>
              </a:rPr>
              <a:t>技术层面存在中心化、数据孤岛、数据不一致等问题。</a:t>
            </a:r>
          </a:p>
        </p:txBody>
      </p:sp>
      <p:sp>
        <p:nvSpPr>
          <p:cNvPr id="8" name="圆角矩形 11">
            <a:extLst>
              <a:ext uri="{FF2B5EF4-FFF2-40B4-BE49-F238E27FC236}">
                <a16:creationId xmlns:a16="http://schemas.microsoft.com/office/drawing/2014/main" id="{2B3F5066-9393-4245-85BF-AD8EC662A7BE}"/>
              </a:ext>
            </a:extLst>
          </p:cNvPr>
          <p:cNvSpPr/>
          <p:nvPr/>
        </p:nvSpPr>
        <p:spPr bwMode="auto">
          <a:xfrm>
            <a:off x="212648" y="5139992"/>
            <a:ext cx="11669093" cy="1243558"/>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9" name="矩形 8">
            <a:extLst>
              <a:ext uri="{FF2B5EF4-FFF2-40B4-BE49-F238E27FC236}">
                <a16:creationId xmlns:a16="http://schemas.microsoft.com/office/drawing/2014/main" id="{60FC35D7-FAD9-0E4C-B5BF-B4D50C37AA53}"/>
              </a:ext>
            </a:extLst>
          </p:cNvPr>
          <p:cNvSpPr/>
          <p:nvPr/>
        </p:nvSpPr>
        <p:spPr>
          <a:xfrm>
            <a:off x="155049" y="5216165"/>
            <a:ext cx="11435074"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政务数据共享：</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不同部门的核心数据、行政数据进行共享存在信任和隐私问题，</a:t>
            </a:r>
            <a:r>
              <a:rPr lang="zh-CN" altLang="en-US" sz="2400" dirty="0">
                <a:solidFill>
                  <a:srgbClr val="FF0000"/>
                </a:solidFill>
                <a:latin typeface="FangSong" panose="02010609060101010101" pitchFamily="49" charset="-122"/>
                <a:ea typeface="FangSong" panose="02010609060101010101" pitchFamily="49" charset="-122"/>
                <a:cs typeface="Times New Roman" panose="02020603050405020304" pitchFamily="18" charset="0"/>
              </a:rPr>
              <a:t>技术层面存在中心化、数据孤岛、数据不一致等问题。</a:t>
            </a:r>
          </a:p>
        </p:txBody>
      </p:sp>
      <p:sp>
        <p:nvSpPr>
          <p:cNvPr id="2" name="矩形 1">
            <a:extLst>
              <a:ext uri="{FF2B5EF4-FFF2-40B4-BE49-F238E27FC236}">
                <a16:creationId xmlns:a16="http://schemas.microsoft.com/office/drawing/2014/main" id="{851CDAA4-6284-6447-880D-B882AA480603}"/>
              </a:ext>
            </a:extLst>
          </p:cNvPr>
          <p:cNvSpPr/>
          <p:nvPr/>
        </p:nvSpPr>
        <p:spPr>
          <a:xfrm>
            <a:off x="650318" y="1027918"/>
            <a:ext cx="10686259" cy="637675"/>
          </a:xfrm>
          <a:prstGeom prst="rect">
            <a:avLst/>
          </a:prstGeom>
        </p:spPr>
        <p:txBody>
          <a:bodyPr wrap="none">
            <a:spAutoFit/>
          </a:bodyPr>
          <a:lstStyle/>
          <a:p>
            <a:pPr marL="217800">
              <a:lnSpc>
                <a:spcPct val="150000"/>
              </a:lnSpc>
            </a:pPr>
            <a:r>
              <a:rPr lang="zh-CN" altLang="en-US" sz="2800" b="1" dirty="0">
                <a:solidFill>
                  <a:srgbClr val="C00000"/>
                </a:solidFill>
                <a:latin typeface="FangSong" panose="02010609060101010101" pitchFamily="49" charset="-122"/>
                <a:ea typeface="FangSong" panose="02010609060101010101" pitchFamily="49" charset="-122"/>
                <a:cs typeface="Calibri" panose="020F0502020204030204" pitchFamily="34" charset="0"/>
              </a:rPr>
              <a:t>除了</a:t>
            </a:r>
            <a:r>
              <a:rPr lang="en-US" altLang="zh-CN" sz="2800" b="1" dirty="0">
                <a:solidFill>
                  <a:srgbClr val="C00000"/>
                </a:solidFill>
                <a:latin typeface="FangSong" panose="02010609060101010101" pitchFamily="49" charset="-122"/>
                <a:ea typeface="FangSong" panose="02010609060101010101" pitchFamily="49" charset="-122"/>
                <a:cs typeface="Calibri" panose="020F0502020204030204" pitchFamily="34" charset="0"/>
              </a:rPr>
              <a:t>V2X</a:t>
            </a:r>
            <a:r>
              <a:rPr lang="zh-CN" altLang="en-US" sz="2800" b="1" dirty="0">
                <a:solidFill>
                  <a:srgbClr val="C00000"/>
                </a:solidFill>
                <a:latin typeface="FangSong" panose="02010609060101010101" pitchFamily="49" charset="-122"/>
                <a:ea typeface="FangSong" panose="02010609060101010101" pitchFamily="49" charset="-122"/>
                <a:cs typeface="Calibri" panose="020F0502020204030204" pitchFamily="34" charset="0"/>
              </a:rPr>
              <a:t>场景，我们还可以做什么？我们的解决方案有普适性吗？</a:t>
            </a:r>
          </a:p>
        </p:txBody>
      </p:sp>
      <p:grpSp>
        <p:nvGrpSpPr>
          <p:cNvPr id="10" name="组合 9">
            <a:extLst>
              <a:ext uri="{FF2B5EF4-FFF2-40B4-BE49-F238E27FC236}">
                <a16:creationId xmlns:a16="http://schemas.microsoft.com/office/drawing/2014/main" id="{D5DA8A76-7D68-784F-875E-FBEBBE97C3DC}"/>
              </a:ext>
            </a:extLst>
          </p:cNvPr>
          <p:cNvGrpSpPr/>
          <p:nvPr/>
        </p:nvGrpSpPr>
        <p:grpSpPr>
          <a:xfrm>
            <a:off x="10165492" y="81273"/>
            <a:ext cx="2026508" cy="1043674"/>
            <a:chOff x="10165492" y="81273"/>
            <a:chExt cx="2026508" cy="1043674"/>
          </a:xfrm>
        </p:grpSpPr>
        <p:pic>
          <p:nvPicPr>
            <p:cNvPr id="11" name="图片 10">
              <a:extLst>
                <a:ext uri="{FF2B5EF4-FFF2-40B4-BE49-F238E27FC236}">
                  <a16:creationId xmlns:a16="http://schemas.microsoft.com/office/drawing/2014/main" id="{ACDC5802-FEDE-1247-A94E-967A7E7C2CA4}"/>
                </a:ext>
              </a:extLst>
            </p:cNvPr>
            <p:cNvPicPr>
              <a:picLocks noChangeAspect="1"/>
            </p:cNvPicPr>
            <p:nvPr/>
          </p:nvPicPr>
          <p:blipFill>
            <a:blip r:embed="rId3"/>
            <a:stretch>
              <a:fillRect/>
            </a:stretch>
          </p:blipFill>
          <p:spPr>
            <a:xfrm>
              <a:off x="10638388" y="81273"/>
              <a:ext cx="1080715" cy="810536"/>
            </a:xfrm>
            <a:prstGeom prst="rect">
              <a:avLst/>
            </a:prstGeom>
          </p:spPr>
        </p:pic>
        <p:sp>
          <p:nvSpPr>
            <p:cNvPr id="12" name="矩形 11">
              <a:extLst>
                <a:ext uri="{FF2B5EF4-FFF2-40B4-BE49-F238E27FC236}">
                  <a16:creationId xmlns:a16="http://schemas.microsoft.com/office/drawing/2014/main" id="{98BC4FC3-372C-AE4F-A49F-F2406325EA43}"/>
                </a:ext>
              </a:extLst>
            </p:cNvPr>
            <p:cNvSpPr/>
            <p:nvPr/>
          </p:nvSpPr>
          <p:spPr>
            <a:xfrm>
              <a:off x="10165492" y="847948"/>
              <a:ext cx="2026508" cy="276999"/>
            </a:xfrm>
            <a:prstGeom prst="rect">
              <a:avLst/>
            </a:prstGeom>
          </p:spPr>
          <p:txBody>
            <a:bodyPr wrap="square">
              <a:spAutoFit/>
            </a:bodyPr>
            <a:lstStyle/>
            <a:p>
              <a:pPr algn="ct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Musk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Need</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Mask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Platform</a:t>
              </a:r>
            </a:p>
          </p:txBody>
        </p:sp>
      </p:grpSp>
    </p:spTree>
    <p:extLst>
      <p:ext uri="{BB962C8B-B14F-4D97-AF65-F5344CB8AC3E}">
        <p14:creationId xmlns:p14="http://schemas.microsoft.com/office/powerpoint/2010/main" val="4202885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angSong" panose="02010609060101010101" pitchFamily="49" charset="-122"/>
                <a:ea typeface="FangSong" panose="02010609060101010101" pitchFamily="49"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angSong" panose="02010609060101010101" pitchFamily="49" charset="-122"/>
                <a:ea typeface="FangSong" panose="02010609060101010101" pitchFamily="49"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angSong" panose="02010609060101010101" pitchFamily="49" charset="-122"/>
                <a:ea typeface="FangSong" panose="02010609060101010101" pitchFamily="49"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044856 w 9143999"/>
              <a:gd name="connsiteY5" fmla="*/ 57555 h 2051818"/>
              <a:gd name="connsiteX6" fmla="*/ 9143999 w 9143999"/>
              <a:gd name="connsiteY6"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130228 h 2182046"/>
              <a:gd name="connsiteX1" fmla="*/ 9143999 w 9143999"/>
              <a:gd name="connsiteY1" fmla="*/ 2182046 h 2182046"/>
              <a:gd name="connsiteX2" fmla="*/ 0 w 9143999"/>
              <a:gd name="connsiteY2" fmla="*/ 2182046 h 2182046"/>
              <a:gd name="connsiteX3" fmla="*/ 0 w 9143999"/>
              <a:gd name="connsiteY3" fmla="*/ 1334305 h 2182046"/>
              <a:gd name="connsiteX4" fmla="*/ 6027 w 9143999"/>
              <a:gd name="connsiteY4" fmla="*/ 0 h 2182046"/>
              <a:gd name="connsiteX5" fmla="*/ 9143999 w 9143999"/>
              <a:gd name="connsiteY5" fmla="*/ 130228 h 2182046"/>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6028 w 9143999"/>
              <a:gd name="connsiteY4" fmla="*/ 11147 h 2127943"/>
              <a:gd name="connsiteX5" fmla="*/ 9124647 w 9143999"/>
              <a:gd name="connsiteY5" fmla="*/ 0 h 2127943"/>
              <a:gd name="connsiteX0" fmla="*/ 9138134 w 9157486"/>
              <a:gd name="connsiteY0" fmla="*/ 0 h 2127943"/>
              <a:gd name="connsiteX1" fmla="*/ 9157486 w 9157486"/>
              <a:gd name="connsiteY1" fmla="*/ 2127943 h 2127943"/>
              <a:gd name="connsiteX2" fmla="*/ 13487 w 9157486"/>
              <a:gd name="connsiteY2" fmla="*/ 2127943 h 2127943"/>
              <a:gd name="connsiteX3" fmla="*/ 13487 w 9157486"/>
              <a:gd name="connsiteY3" fmla="*/ 1280202 h 2127943"/>
              <a:gd name="connsiteX4" fmla="*/ 163 w 9157486"/>
              <a:gd name="connsiteY4" fmla="*/ 141648 h 2127943"/>
              <a:gd name="connsiteX5" fmla="*/ 9138134 w 9157486"/>
              <a:gd name="connsiteY5" fmla="*/ 0 h 212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FangSong" panose="02010609060101010101" pitchFamily="49" charset="-122"/>
              <a:ea typeface="FangSong" panose="02010609060101010101" pitchFamily="49" charset="-122"/>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 fmla="*/ 6858000 w 6941935"/>
              <a:gd name="connsiteY0" fmla="*/ 56823 h 6516240"/>
              <a:gd name="connsiteX1" fmla="*/ 6858000 w 6941935"/>
              <a:gd name="connsiteY1" fmla="*/ 1732102 h 6516240"/>
              <a:gd name="connsiteX2" fmla="*/ 6858000 w 6941935"/>
              <a:gd name="connsiteY2" fmla="*/ 1876524 h 6516240"/>
              <a:gd name="connsiteX3" fmla="*/ 6858000 w 6941935"/>
              <a:gd name="connsiteY3" fmla="*/ 2335590 h 6516240"/>
              <a:gd name="connsiteX4" fmla="*/ 6858000 w 6941935"/>
              <a:gd name="connsiteY4" fmla="*/ 4010869 h 6516240"/>
              <a:gd name="connsiteX5" fmla="*/ 6858000 w 6941935"/>
              <a:gd name="connsiteY5" fmla="*/ 4155291 h 6516240"/>
              <a:gd name="connsiteX6" fmla="*/ 6858000 w 6941935"/>
              <a:gd name="connsiteY6" fmla="*/ 4237473 h 6516240"/>
              <a:gd name="connsiteX7" fmla="*/ 6858000 w 6941935"/>
              <a:gd name="connsiteY7" fmla="*/ 6516240 h 6516240"/>
              <a:gd name="connsiteX8" fmla="*/ 0 w 6941935"/>
              <a:gd name="connsiteY8" fmla="*/ 6516240 h 6516240"/>
              <a:gd name="connsiteX9" fmla="*/ 0 w 6941935"/>
              <a:gd name="connsiteY9" fmla="*/ 4237473 h 6516240"/>
              <a:gd name="connsiteX10" fmla="*/ 0 w 6941935"/>
              <a:gd name="connsiteY10" fmla="*/ 4155291 h 6516240"/>
              <a:gd name="connsiteX11" fmla="*/ 0 w 6941935"/>
              <a:gd name="connsiteY11" fmla="*/ 4010869 h 6516240"/>
              <a:gd name="connsiteX12" fmla="*/ 0 w 6941935"/>
              <a:gd name="connsiteY12" fmla="*/ 3352747 h 6516240"/>
              <a:gd name="connsiteX13" fmla="*/ 0 w 6941935"/>
              <a:gd name="connsiteY13" fmla="*/ 1876524 h 6516240"/>
              <a:gd name="connsiteX14" fmla="*/ 0 w 6941935"/>
              <a:gd name="connsiteY14" fmla="*/ 1732102 h 6516240"/>
              <a:gd name="connsiteX15" fmla="*/ 0 w 6941935"/>
              <a:gd name="connsiteY15" fmla="*/ 1073980 h 6516240"/>
              <a:gd name="connsiteX16" fmla="*/ 227535 w 6941935"/>
              <a:gd name="connsiteY16" fmla="*/ 1223081 h 6516240"/>
              <a:gd name="connsiteX17" fmla="*/ 6270374 w 6941935"/>
              <a:gd name="connsiteY17" fmla="*/ 468824 h 6516240"/>
              <a:gd name="connsiteX18" fmla="*/ 6858000 w 6941935"/>
              <a:gd name="connsiteY18" fmla="*/ 56823 h 6516240"/>
              <a:gd name="connsiteX0" fmla="*/ 6858000 w 6858000"/>
              <a:gd name="connsiteY0" fmla="*/ 4734 h 6464151"/>
              <a:gd name="connsiteX1" fmla="*/ 6858000 w 6858000"/>
              <a:gd name="connsiteY1" fmla="*/ 1680013 h 6464151"/>
              <a:gd name="connsiteX2" fmla="*/ 6858000 w 6858000"/>
              <a:gd name="connsiteY2" fmla="*/ 1824435 h 6464151"/>
              <a:gd name="connsiteX3" fmla="*/ 6858000 w 6858000"/>
              <a:gd name="connsiteY3" fmla="*/ 2283501 h 6464151"/>
              <a:gd name="connsiteX4" fmla="*/ 6858000 w 6858000"/>
              <a:gd name="connsiteY4" fmla="*/ 3958780 h 6464151"/>
              <a:gd name="connsiteX5" fmla="*/ 6858000 w 6858000"/>
              <a:gd name="connsiteY5" fmla="*/ 4103202 h 6464151"/>
              <a:gd name="connsiteX6" fmla="*/ 6858000 w 6858000"/>
              <a:gd name="connsiteY6" fmla="*/ 4185384 h 6464151"/>
              <a:gd name="connsiteX7" fmla="*/ 6858000 w 6858000"/>
              <a:gd name="connsiteY7" fmla="*/ 6464151 h 6464151"/>
              <a:gd name="connsiteX8" fmla="*/ 0 w 6858000"/>
              <a:gd name="connsiteY8" fmla="*/ 6464151 h 6464151"/>
              <a:gd name="connsiteX9" fmla="*/ 0 w 6858000"/>
              <a:gd name="connsiteY9" fmla="*/ 4185384 h 6464151"/>
              <a:gd name="connsiteX10" fmla="*/ 0 w 6858000"/>
              <a:gd name="connsiteY10" fmla="*/ 4103202 h 6464151"/>
              <a:gd name="connsiteX11" fmla="*/ 0 w 6858000"/>
              <a:gd name="connsiteY11" fmla="*/ 3958780 h 6464151"/>
              <a:gd name="connsiteX12" fmla="*/ 0 w 6858000"/>
              <a:gd name="connsiteY12" fmla="*/ 3300658 h 6464151"/>
              <a:gd name="connsiteX13" fmla="*/ 0 w 6858000"/>
              <a:gd name="connsiteY13" fmla="*/ 1824435 h 6464151"/>
              <a:gd name="connsiteX14" fmla="*/ 0 w 6858000"/>
              <a:gd name="connsiteY14" fmla="*/ 1680013 h 6464151"/>
              <a:gd name="connsiteX15" fmla="*/ 0 w 6858000"/>
              <a:gd name="connsiteY15" fmla="*/ 1021891 h 6464151"/>
              <a:gd name="connsiteX16" fmla="*/ 227535 w 6858000"/>
              <a:gd name="connsiteY16" fmla="*/ 1170992 h 6464151"/>
              <a:gd name="connsiteX17" fmla="*/ 6858000 w 6858000"/>
              <a:gd name="connsiteY17" fmla="*/ 4734 h 6464151"/>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858000 w 6858000"/>
              <a:gd name="connsiteY17"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1989615 h 7431875"/>
              <a:gd name="connsiteX16" fmla="*/ 6858003 w 6858003"/>
              <a:gd name="connsiteY16" fmla="*/ 0 h 7431875"/>
              <a:gd name="connsiteX0" fmla="*/ 6872517 w 6872517"/>
              <a:gd name="connsiteY0" fmla="*/ 0 h 7431875"/>
              <a:gd name="connsiteX1" fmla="*/ 6872514 w 6872517"/>
              <a:gd name="connsiteY1" fmla="*/ 2647737 h 7431875"/>
              <a:gd name="connsiteX2" fmla="*/ 6872514 w 6872517"/>
              <a:gd name="connsiteY2" fmla="*/ 2792159 h 7431875"/>
              <a:gd name="connsiteX3" fmla="*/ 6872514 w 6872517"/>
              <a:gd name="connsiteY3" fmla="*/ 3251225 h 7431875"/>
              <a:gd name="connsiteX4" fmla="*/ 6872514 w 6872517"/>
              <a:gd name="connsiteY4" fmla="*/ 4926504 h 7431875"/>
              <a:gd name="connsiteX5" fmla="*/ 6872514 w 6872517"/>
              <a:gd name="connsiteY5" fmla="*/ 5070926 h 7431875"/>
              <a:gd name="connsiteX6" fmla="*/ 6872514 w 6872517"/>
              <a:gd name="connsiteY6" fmla="*/ 5153108 h 7431875"/>
              <a:gd name="connsiteX7" fmla="*/ 6872514 w 6872517"/>
              <a:gd name="connsiteY7" fmla="*/ 7431875 h 7431875"/>
              <a:gd name="connsiteX8" fmla="*/ 14514 w 6872517"/>
              <a:gd name="connsiteY8" fmla="*/ 7431875 h 7431875"/>
              <a:gd name="connsiteX9" fmla="*/ 14514 w 6872517"/>
              <a:gd name="connsiteY9" fmla="*/ 5153108 h 7431875"/>
              <a:gd name="connsiteX10" fmla="*/ 14514 w 6872517"/>
              <a:gd name="connsiteY10" fmla="*/ 5070926 h 7431875"/>
              <a:gd name="connsiteX11" fmla="*/ 14514 w 6872517"/>
              <a:gd name="connsiteY11" fmla="*/ 4926504 h 7431875"/>
              <a:gd name="connsiteX12" fmla="*/ 14514 w 6872517"/>
              <a:gd name="connsiteY12" fmla="*/ 4268382 h 7431875"/>
              <a:gd name="connsiteX13" fmla="*/ 14514 w 6872517"/>
              <a:gd name="connsiteY13" fmla="*/ 2792159 h 7431875"/>
              <a:gd name="connsiteX14" fmla="*/ 14514 w 6872517"/>
              <a:gd name="connsiteY14" fmla="*/ 2647737 h 7431875"/>
              <a:gd name="connsiteX15" fmla="*/ 0 w 6872517"/>
              <a:gd name="connsiteY15" fmla="*/ 480129 h 7431875"/>
              <a:gd name="connsiteX16" fmla="*/ 6872517 w 6872517"/>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552701 h 7431875"/>
              <a:gd name="connsiteX16" fmla="*/ 6858003 w 6858003"/>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552701 h 7431875"/>
              <a:gd name="connsiteX15" fmla="*/ 6858003 w 6858003"/>
              <a:gd name="connsiteY15"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552701 h 7431875"/>
              <a:gd name="connsiteX14" fmla="*/ 6858003 w 6858003"/>
              <a:gd name="connsiteY14"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552701 h 7431875"/>
              <a:gd name="connsiteX13" fmla="*/ 6858003 w 6858003"/>
              <a:gd name="connsiteY13"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552701 h 7431875"/>
              <a:gd name="connsiteX12" fmla="*/ 6858003 w 6858003"/>
              <a:gd name="connsiteY12"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52701 h 7431875"/>
              <a:gd name="connsiteX11" fmla="*/ 6858003 w 6858003"/>
              <a:gd name="connsiteY11"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52701 h 7431875"/>
              <a:gd name="connsiteX10" fmla="*/ 6858003 w 6858003"/>
              <a:gd name="connsiteY10"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7431875 h 7431875"/>
              <a:gd name="connsiteX7" fmla="*/ 0 w 6858003"/>
              <a:gd name="connsiteY7" fmla="*/ 7431875 h 7431875"/>
              <a:gd name="connsiteX8" fmla="*/ 0 w 6858003"/>
              <a:gd name="connsiteY8" fmla="*/ 552701 h 7431875"/>
              <a:gd name="connsiteX9" fmla="*/ 6858003 w 6858003"/>
              <a:gd name="connsiteY9"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7431875 h 7431875"/>
              <a:gd name="connsiteX6" fmla="*/ 0 w 6858003"/>
              <a:gd name="connsiteY6" fmla="*/ 7431875 h 7431875"/>
              <a:gd name="connsiteX7" fmla="*/ 0 w 6858003"/>
              <a:gd name="connsiteY7" fmla="*/ 552701 h 7431875"/>
              <a:gd name="connsiteX8" fmla="*/ 6858003 w 6858003"/>
              <a:gd name="connsiteY8"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7431875 h 7431875"/>
              <a:gd name="connsiteX5" fmla="*/ 0 w 6858003"/>
              <a:gd name="connsiteY5" fmla="*/ 7431875 h 7431875"/>
              <a:gd name="connsiteX6" fmla="*/ 0 w 6858003"/>
              <a:gd name="connsiteY6" fmla="*/ 552701 h 7431875"/>
              <a:gd name="connsiteX7" fmla="*/ 6858003 w 6858003"/>
              <a:gd name="connsiteY7"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7431875 h 7431875"/>
              <a:gd name="connsiteX4" fmla="*/ 0 w 6858003"/>
              <a:gd name="connsiteY4" fmla="*/ 7431875 h 7431875"/>
              <a:gd name="connsiteX5" fmla="*/ 0 w 6858003"/>
              <a:gd name="connsiteY5" fmla="*/ 552701 h 7431875"/>
              <a:gd name="connsiteX6" fmla="*/ 6858003 w 6858003"/>
              <a:gd name="connsiteY6" fmla="*/ 0 h 7431875"/>
              <a:gd name="connsiteX0" fmla="*/ 6858003 w 6858003"/>
              <a:gd name="connsiteY0" fmla="*/ 0 h 7431875"/>
              <a:gd name="connsiteX1" fmla="*/ 6858000 w 6858003"/>
              <a:gd name="connsiteY1" fmla="*/ 2647737 h 7431875"/>
              <a:gd name="connsiteX2" fmla="*/ 6858000 w 6858003"/>
              <a:gd name="connsiteY2" fmla="*/ 7431875 h 7431875"/>
              <a:gd name="connsiteX3" fmla="*/ 0 w 6858003"/>
              <a:gd name="connsiteY3" fmla="*/ 7431875 h 7431875"/>
              <a:gd name="connsiteX4" fmla="*/ 0 w 6858003"/>
              <a:gd name="connsiteY4" fmla="*/ 552701 h 7431875"/>
              <a:gd name="connsiteX5" fmla="*/ 6858003 w 6858003"/>
              <a:gd name="connsiteY5" fmla="*/ 0 h 7431875"/>
              <a:gd name="connsiteX0" fmla="*/ 6872517 w 6872517"/>
              <a:gd name="connsiteY0" fmla="*/ 42385 h 6879174"/>
              <a:gd name="connsiteX1" fmla="*/ 6858000 w 6872517"/>
              <a:gd name="connsiteY1" fmla="*/ 2095036 h 6879174"/>
              <a:gd name="connsiteX2" fmla="*/ 6858000 w 6872517"/>
              <a:gd name="connsiteY2" fmla="*/ 6879174 h 6879174"/>
              <a:gd name="connsiteX3" fmla="*/ 0 w 6872517"/>
              <a:gd name="connsiteY3" fmla="*/ 6879174 h 6879174"/>
              <a:gd name="connsiteX4" fmla="*/ 0 w 6872517"/>
              <a:gd name="connsiteY4" fmla="*/ 0 h 6879174"/>
              <a:gd name="connsiteX5" fmla="*/ 6872517 w 6872517"/>
              <a:gd name="connsiteY5" fmla="*/ 42385 h 6879174"/>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56191 w 6858000"/>
              <a:gd name="connsiteY0" fmla="*/ 2147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14742 h 6879174"/>
              <a:gd name="connsiteX0" fmla="*/ 6856191 w 6858000"/>
              <a:gd name="connsiteY0" fmla="*/ 209979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09979 h 6879174"/>
              <a:gd name="connsiteX0" fmla="*/ 6868891 w 6868891"/>
              <a:gd name="connsiteY0" fmla="*/ 197279 h 6879174"/>
              <a:gd name="connsiteX1" fmla="*/ 6858000 w 6868891"/>
              <a:gd name="connsiteY1" fmla="*/ 2095036 h 6879174"/>
              <a:gd name="connsiteX2" fmla="*/ 6858000 w 6868891"/>
              <a:gd name="connsiteY2" fmla="*/ 6879174 h 6879174"/>
              <a:gd name="connsiteX3" fmla="*/ 0 w 6868891"/>
              <a:gd name="connsiteY3" fmla="*/ 6879174 h 6879174"/>
              <a:gd name="connsiteX4" fmla="*/ 0 w 6868891"/>
              <a:gd name="connsiteY4" fmla="*/ 0 h 6879174"/>
              <a:gd name="connsiteX5" fmla="*/ 6868891 w 6868891"/>
              <a:gd name="connsiteY5" fmla="*/ 197279 h 6879174"/>
              <a:gd name="connsiteX0" fmla="*/ 6868891 w 7721392"/>
              <a:gd name="connsiteY0" fmla="*/ 197279 h 6879174"/>
              <a:gd name="connsiteX1" fmla="*/ 6858000 w 7721392"/>
              <a:gd name="connsiteY1" fmla="*/ 6879174 h 6879174"/>
              <a:gd name="connsiteX2" fmla="*/ 0 w 7721392"/>
              <a:gd name="connsiteY2" fmla="*/ 6879174 h 6879174"/>
              <a:gd name="connsiteX3" fmla="*/ 0 w 7721392"/>
              <a:gd name="connsiteY3" fmla="*/ 0 h 6879174"/>
              <a:gd name="connsiteX4" fmla="*/ 6868891 w 7721392"/>
              <a:gd name="connsiteY4" fmla="*/ 197279 h 6879174"/>
              <a:gd name="connsiteX0" fmla="*/ 6868891 w 7373946"/>
              <a:gd name="connsiteY0" fmla="*/ 197279 h 6879174"/>
              <a:gd name="connsiteX1" fmla="*/ 6858000 w 7373946"/>
              <a:gd name="connsiteY1" fmla="*/ 6879174 h 6879174"/>
              <a:gd name="connsiteX2" fmla="*/ 0 w 7373946"/>
              <a:gd name="connsiteY2" fmla="*/ 6879174 h 6879174"/>
              <a:gd name="connsiteX3" fmla="*/ 0 w 7373946"/>
              <a:gd name="connsiteY3" fmla="*/ 0 h 6879174"/>
              <a:gd name="connsiteX4" fmla="*/ 6868891 w 7373946"/>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7374082"/>
              <a:gd name="connsiteY0" fmla="*/ 197279 h 7217839"/>
              <a:gd name="connsiteX1" fmla="*/ 6858000 w 7374082"/>
              <a:gd name="connsiteY1" fmla="*/ 6879174 h 7217839"/>
              <a:gd name="connsiteX2" fmla="*/ 0 w 7374082"/>
              <a:gd name="connsiteY2" fmla="*/ 6879174 h 7217839"/>
              <a:gd name="connsiteX3" fmla="*/ 0 w 7374082"/>
              <a:gd name="connsiteY3" fmla="*/ 0 h 7217839"/>
              <a:gd name="connsiteX4" fmla="*/ 6868891 w 7374082"/>
              <a:gd name="connsiteY4" fmla="*/ 197279 h 7217839"/>
              <a:gd name="connsiteX0" fmla="*/ 6868891 w 7513044"/>
              <a:gd name="connsiteY0" fmla="*/ 197279 h 6879174"/>
              <a:gd name="connsiteX1" fmla="*/ 6858000 w 7513044"/>
              <a:gd name="connsiteY1" fmla="*/ 6879174 h 6879174"/>
              <a:gd name="connsiteX2" fmla="*/ 0 w 7513044"/>
              <a:gd name="connsiteY2" fmla="*/ 6879174 h 6879174"/>
              <a:gd name="connsiteX3" fmla="*/ 0 w 7513044"/>
              <a:gd name="connsiteY3" fmla="*/ 0 h 6879174"/>
              <a:gd name="connsiteX4" fmla="*/ 6868891 w 7513044"/>
              <a:gd name="connsiteY4" fmla="*/ 197279 h 6879174"/>
              <a:gd name="connsiteX0" fmla="*/ 6868891 w 7374082"/>
              <a:gd name="connsiteY0" fmla="*/ 197279 h 6879174"/>
              <a:gd name="connsiteX1" fmla="*/ 6858000 w 7374082"/>
              <a:gd name="connsiteY1" fmla="*/ 6879174 h 6879174"/>
              <a:gd name="connsiteX2" fmla="*/ 0 w 7374082"/>
              <a:gd name="connsiteY2" fmla="*/ 6879174 h 6879174"/>
              <a:gd name="connsiteX3" fmla="*/ 0 w 7374082"/>
              <a:gd name="connsiteY3" fmla="*/ 0 h 6879174"/>
              <a:gd name="connsiteX4" fmla="*/ 6868891 w 7374082"/>
              <a:gd name="connsiteY4" fmla="*/ 197279 h 6879174"/>
              <a:gd name="connsiteX0" fmla="*/ 6868891 w 6868891"/>
              <a:gd name="connsiteY0" fmla="*/ 197279 h 6879174"/>
              <a:gd name="connsiteX1" fmla="*/ 6858000 w 6868891"/>
              <a:gd name="connsiteY1" fmla="*/ 6879174 h 6879174"/>
              <a:gd name="connsiteX2" fmla="*/ 0 w 6868891"/>
              <a:gd name="connsiteY2" fmla="*/ 6879174 h 6879174"/>
              <a:gd name="connsiteX3" fmla="*/ 0 w 6868891"/>
              <a:gd name="connsiteY3" fmla="*/ 0 h 6879174"/>
              <a:gd name="connsiteX4" fmla="*/ 6868891 w 6868891"/>
              <a:gd name="connsiteY4" fmla="*/ 197279 h 687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CFE8BF1E-3B09-1A4F-94A5-2D9E6EAE3568}"/>
              </a:ext>
            </a:extLst>
          </p:cNvPr>
          <p:cNvGrpSpPr/>
          <p:nvPr/>
        </p:nvGrpSpPr>
        <p:grpSpPr>
          <a:xfrm>
            <a:off x="7294012" y="2540142"/>
            <a:ext cx="3619876" cy="2943434"/>
            <a:chOff x="7294012" y="2513259"/>
            <a:chExt cx="1673392" cy="1788913"/>
          </a:xfrm>
        </p:grpSpPr>
        <p:sp>
          <p:nvSpPr>
            <p:cNvPr id="72" name="矩形 71"/>
            <p:cNvSpPr/>
            <p:nvPr/>
          </p:nvSpPr>
          <p:spPr>
            <a:xfrm>
              <a:off x="7294012" y="2513259"/>
              <a:ext cx="316801" cy="316801"/>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FangSong" panose="02010609060101010101" pitchFamily="49" charset="-122"/>
                  <a:ea typeface="FangSong" panose="02010609060101010101" pitchFamily="49" charset="-122"/>
                  <a:sym typeface="微软雅黑" panose="020B0503020204020204" pitchFamily="34" charset="-122"/>
                </a:rPr>
                <a:t>1</a:t>
              </a:r>
              <a:endParaRPr lang="zh-CN" altLang="en-US" sz="2000" b="1"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73" name="矩形 72"/>
            <p:cNvSpPr/>
            <p:nvPr/>
          </p:nvSpPr>
          <p:spPr>
            <a:xfrm>
              <a:off x="7756816" y="2550073"/>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000" b="1" dirty="0">
                  <a:solidFill>
                    <a:srgbClr val="7F7F7F"/>
                  </a:solidFill>
                  <a:latin typeface="FangSong" panose="02010609060101010101" pitchFamily="49" charset="-122"/>
                  <a:ea typeface="FangSong" panose="02010609060101010101" pitchFamily="49" charset="-122"/>
                  <a:sym typeface="微软雅黑" panose="020B0503020204020204" pitchFamily="34" charset="-122"/>
                </a:rPr>
                <a:t>项目背景</a:t>
              </a:r>
            </a:p>
          </p:txBody>
        </p:sp>
        <p:sp>
          <p:nvSpPr>
            <p:cNvPr id="74" name="矩形 73"/>
            <p:cNvSpPr/>
            <p:nvPr/>
          </p:nvSpPr>
          <p:spPr>
            <a:xfrm>
              <a:off x="7294012" y="3003962"/>
              <a:ext cx="316801" cy="31680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FangSong" panose="02010609060101010101" pitchFamily="49" charset="-122"/>
                  <a:ea typeface="FangSong" panose="02010609060101010101" pitchFamily="49" charset="-122"/>
                  <a:sym typeface="微软雅黑" panose="020B0503020204020204" pitchFamily="34" charset="-122"/>
                </a:rPr>
                <a:t>2</a:t>
              </a:r>
              <a:endParaRPr lang="zh-CN" altLang="en-US" sz="2000" b="1"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75" name="矩形 74"/>
            <p:cNvSpPr/>
            <p:nvPr/>
          </p:nvSpPr>
          <p:spPr>
            <a:xfrm>
              <a:off x="7756816" y="3040776"/>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000" b="1" dirty="0">
                  <a:solidFill>
                    <a:srgbClr val="7F7F7F"/>
                  </a:solidFill>
                  <a:latin typeface="FangSong" panose="02010609060101010101" pitchFamily="49" charset="-122"/>
                  <a:ea typeface="FangSong" panose="02010609060101010101" pitchFamily="49" charset="-122"/>
                  <a:sym typeface="微软雅黑" panose="020B0503020204020204" pitchFamily="34" charset="-122"/>
                </a:rPr>
                <a:t>关键技术</a:t>
              </a:r>
            </a:p>
          </p:txBody>
        </p:sp>
        <p:sp>
          <p:nvSpPr>
            <p:cNvPr id="76" name="矩形 75"/>
            <p:cNvSpPr/>
            <p:nvPr/>
          </p:nvSpPr>
          <p:spPr>
            <a:xfrm>
              <a:off x="7294012" y="3494666"/>
              <a:ext cx="316801" cy="31680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FangSong" panose="02010609060101010101" pitchFamily="49" charset="-122"/>
                  <a:ea typeface="FangSong" panose="02010609060101010101" pitchFamily="49" charset="-122"/>
                  <a:sym typeface="微软雅黑" panose="020B0503020204020204" pitchFamily="34" charset="-122"/>
                </a:rPr>
                <a:t>3</a:t>
              </a:r>
              <a:endParaRPr lang="zh-CN" altLang="en-US" sz="2000" b="1"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77" name="矩形 76"/>
            <p:cNvSpPr/>
            <p:nvPr/>
          </p:nvSpPr>
          <p:spPr>
            <a:xfrm>
              <a:off x="7756816" y="3531481"/>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000" b="1" dirty="0">
                  <a:solidFill>
                    <a:srgbClr val="7F7F7F"/>
                  </a:solidFill>
                  <a:latin typeface="FangSong" panose="02010609060101010101" pitchFamily="49" charset="-122"/>
                  <a:ea typeface="FangSong" panose="02010609060101010101" pitchFamily="49" charset="-122"/>
                  <a:sym typeface="微软雅黑" panose="020B0503020204020204" pitchFamily="34" charset="-122"/>
                </a:rPr>
                <a:t>应用场景</a:t>
              </a:r>
            </a:p>
          </p:txBody>
        </p:sp>
        <p:sp>
          <p:nvSpPr>
            <p:cNvPr id="78" name="矩形 77"/>
            <p:cNvSpPr/>
            <p:nvPr/>
          </p:nvSpPr>
          <p:spPr>
            <a:xfrm>
              <a:off x="7294012" y="3985371"/>
              <a:ext cx="316801" cy="316801"/>
            </a:xfrm>
            <a:prstGeom prst="rect">
              <a:avLst/>
            </a:prstGeom>
            <a:solidFill>
              <a:srgbClr val="457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FangSong" panose="02010609060101010101" pitchFamily="49" charset="-122"/>
                  <a:ea typeface="FangSong" panose="02010609060101010101" pitchFamily="49" charset="-122"/>
                  <a:sym typeface="微软雅黑" panose="020B0503020204020204" pitchFamily="34" charset="-122"/>
                </a:rPr>
                <a:t>4</a:t>
              </a:r>
              <a:endParaRPr lang="zh-CN" altLang="en-US" sz="2000" b="1"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79" name="矩形 78"/>
            <p:cNvSpPr/>
            <p:nvPr/>
          </p:nvSpPr>
          <p:spPr>
            <a:xfrm>
              <a:off x="7756816" y="4022186"/>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0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创新策略</a:t>
              </a:r>
            </a:p>
          </p:txBody>
        </p:sp>
      </p:grpSp>
      <p:sp>
        <p:nvSpPr>
          <p:cNvPr id="24" name="文本框 23">
            <a:extLst>
              <a:ext uri="{FF2B5EF4-FFF2-40B4-BE49-F238E27FC236}">
                <a16:creationId xmlns:a16="http://schemas.microsoft.com/office/drawing/2014/main" id="{8F1422A7-7A7C-476D-A7B7-3AA70DACB57F}"/>
              </a:ext>
            </a:extLst>
          </p:cNvPr>
          <p:cNvSpPr txBox="1"/>
          <p:nvPr/>
        </p:nvSpPr>
        <p:spPr>
          <a:xfrm>
            <a:off x="7166392" y="1305887"/>
            <a:ext cx="3435556"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r>
              <a:rPr lang="zh-CN" altLang="en-US" sz="3600" dirty="0">
                <a:latin typeface="FangSong" panose="02010609060101010101" pitchFamily="49" charset="-122"/>
                <a:ea typeface="FangSong" panose="02010609060101010101" pitchFamily="49" charset="-122"/>
                <a:sym typeface="微软雅黑" panose="020B0503020204020204" pitchFamily="34" charset="-122"/>
              </a:rPr>
              <a:t>目录 </a:t>
            </a:r>
            <a:r>
              <a:rPr lang="en-US" altLang="zh-CN" sz="3600" dirty="0">
                <a:latin typeface="FangSong" panose="02010609060101010101" pitchFamily="49" charset="-122"/>
                <a:ea typeface="FangSong" panose="02010609060101010101" pitchFamily="49" charset="-122"/>
                <a:sym typeface="微软雅黑" panose="020B0503020204020204" pitchFamily="34" charset="-122"/>
              </a:rPr>
              <a:t>| CONTENT</a:t>
            </a:r>
          </a:p>
        </p:txBody>
      </p:sp>
      <p:grpSp>
        <p:nvGrpSpPr>
          <p:cNvPr id="25" name="组合 24">
            <a:extLst>
              <a:ext uri="{FF2B5EF4-FFF2-40B4-BE49-F238E27FC236}">
                <a16:creationId xmlns:a16="http://schemas.microsoft.com/office/drawing/2014/main" id="{26590B18-6D17-4B43-86A1-FC74B5D6311F}"/>
              </a:ext>
            </a:extLst>
          </p:cNvPr>
          <p:cNvGrpSpPr/>
          <p:nvPr/>
        </p:nvGrpSpPr>
        <p:grpSpPr>
          <a:xfrm>
            <a:off x="10165492" y="81273"/>
            <a:ext cx="2026508" cy="1043674"/>
            <a:chOff x="10165492" y="81273"/>
            <a:chExt cx="2026508" cy="1043674"/>
          </a:xfrm>
        </p:grpSpPr>
        <p:pic>
          <p:nvPicPr>
            <p:cNvPr id="26" name="图片 25">
              <a:extLst>
                <a:ext uri="{FF2B5EF4-FFF2-40B4-BE49-F238E27FC236}">
                  <a16:creationId xmlns:a16="http://schemas.microsoft.com/office/drawing/2014/main" id="{02FAD669-40DB-E643-B093-46C57832B6B8}"/>
                </a:ext>
              </a:extLst>
            </p:cNvPr>
            <p:cNvPicPr>
              <a:picLocks noChangeAspect="1"/>
            </p:cNvPicPr>
            <p:nvPr/>
          </p:nvPicPr>
          <p:blipFill>
            <a:blip r:embed="rId3"/>
            <a:stretch>
              <a:fillRect/>
            </a:stretch>
          </p:blipFill>
          <p:spPr>
            <a:xfrm>
              <a:off x="10638388" y="81273"/>
              <a:ext cx="1080715" cy="810536"/>
            </a:xfrm>
            <a:prstGeom prst="rect">
              <a:avLst/>
            </a:prstGeom>
          </p:spPr>
        </p:pic>
        <p:sp>
          <p:nvSpPr>
            <p:cNvPr id="27" name="矩形 26">
              <a:extLst>
                <a:ext uri="{FF2B5EF4-FFF2-40B4-BE49-F238E27FC236}">
                  <a16:creationId xmlns:a16="http://schemas.microsoft.com/office/drawing/2014/main" id="{B788DF95-3B29-054F-84A7-84C45D8C238F}"/>
                </a:ext>
              </a:extLst>
            </p:cNvPr>
            <p:cNvSpPr/>
            <p:nvPr/>
          </p:nvSpPr>
          <p:spPr>
            <a:xfrm>
              <a:off x="10165492" y="847948"/>
              <a:ext cx="2026508" cy="276999"/>
            </a:xfrm>
            <a:prstGeom prst="rect">
              <a:avLst/>
            </a:prstGeom>
          </p:spPr>
          <p:txBody>
            <a:bodyPr wrap="square">
              <a:spAutoFit/>
            </a:bodyPr>
            <a:lstStyle/>
            <a:p>
              <a:pPr algn="ct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Musk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Need</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Mask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Platform</a:t>
              </a:r>
            </a:p>
          </p:txBody>
        </p:sp>
      </p:grpSp>
      <p:grpSp>
        <p:nvGrpSpPr>
          <p:cNvPr id="31" name="组合 30">
            <a:extLst>
              <a:ext uri="{FF2B5EF4-FFF2-40B4-BE49-F238E27FC236}">
                <a16:creationId xmlns:a16="http://schemas.microsoft.com/office/drawing/2014/main" id="{902DE4CA-A589-BE4E-BAB8-56AC12F2946B}"/>
              </a:ext>
            </a:extLst>
          </p:cNvPr>
          <p:cNvGrpSpPr/>
          <p:nvPr/>
        </p:nvGrpSpPr>
        <p:grpSpPr>
          <a:xfrm>
            <a:off x="373973" y="1614974"/>
            <a:ext cx="2924321" cy="3912938"/>
            <a:chOff x="373973" y="1614974"/>
            <a:chExt cx="2924321" cy="3912938"/>
          </a:xfrm>
        </p:grpSpPr>
        <p:sp>
          <p:nvSpPr>
            <p:cNvPr id="32" name="文本框 31">
              <a:extLst>
                <a:ext uri="{FF2B5EF4-FFF2-40B4-BE49-F238E27FC236}">
                  <a16:creationId xmlns:a16="http://schemas.microsoft.com/office/drawing/2014/main" id="{AA472ED1-6658-7740-8611-41B57A8B3B44}"/>
                </a:ext>
              </a:extLst>
            </p:cNvPr>
            <p:cNvSpPr txBox="1"/>
            <p:nvPr/>
          </p:nvSpPr>
          <p:spPr>
            <a:xfrm>
              <a:off x="651177" y="3773586"/>
              <a:ext cx="2373324" cy="1754326"/>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pPr algn="ctr"/>
              <a:r>
                <a:rPr lang="en-US" altLang="zh-CN"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Musk</a:t>
              </a:r>
              <a:r>
                <a:rPr lang="zh-CN" altLang="en-US"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Need</a:t>
              </a:r>
              <a:r>
                <a:rPr lang="zh-CN" altLang="en-US"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Mask</a:t>
              </a:r>
              <a:r>
                <a:rPr lang="zh-CN" altLang="en-US"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Platform</a:t>
              </a:r>
            </a:p>
          </p:txBody>
        </p:sp>
        <p:pic>
          <p:nvPicPr>
            <p:cNvPr id="33" name="图片 32">
              <a:extLst>
                <a:ext uri="{FF2B5EF4-FFF2-40B4-BE49-F238E27FC236}">
                  <a16:creationId xmlns:a16="http://schemas.microsoft.com/office/drawing/2014/main" id="{0C6207E8-727B-AD43-94AE-2D1EDE1D9061}"/>
                </a:ext>
              </a:extLst>
            </p:cNvPr>
            <p:cNvPicPr>
              <a:picLocks noChangeAspect="1"/>
            </p:cNvPicPr>
            <p:nvPr/>
          </p:nvPicPr>
          <p:blipFill>
            <a:blip r:embed="rId3">
              <a:lum bright="70000" contrast="-70000"/>
            </a:blip>
            <a:stretch>
              <a:fillRect/>
            </a:stretch>
          </p:blipFill>
          <p:spPr>
            <a:xfrm>
              <a:off x="373973" y="1614974"/>
              <a:ext cx="2924321" cy="2193241"/>
            </a:xfrm>
            <a:prstGeom prst="rect">
              <a:avLst/>
            </a:prstGeom>
          </p:spPr>
        </p:pic>
      </p:grpSp>
    </p:spTree>
    <p:extLst>
      <p:ext uri="{BB962C8B-B14F-4D97-AF65-F5344CB8AC3E}">
        <p14:creationId xmlns:p14="http://schemas.microsoft.com/office/powerpoint/2010/main" val="402981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11E43F81-5398-4C47-A9E7-42FC07A02B97}"/>
              </a:ext>
            </a:extLst>
          </p:cNvPr>
          <p:cNvSpPr txBox="1">
            <a:spLocks/>
          </p:cNvSpPr>
          <p:nvPr/>
        </p:nvSpPr>
        <p:spPr>
          <a:xfrm>
            <a:off x="337695" y="236429"/>
            <a:ext cx="8654498" cy="490537"/>
          </a:xfrm>
          <a:prstGeom prst="rect">
            <a:avLst/>
          </a:prstGeom>
        </p:spPr>
        <p:txBody>
          <a:bodyPr vert="horz" lIns="68580" tIns="34290" rIns="68580" bIns="34290" rtlCol="0" anchor="ctr">
            <a:noAutofit/>
          </a:bodyPr>
          <a:lstStyle>
            <a:defPPr>
              <a:defRPr lang="zh-CN"/>
            </a:defPPr>
            <a:lvl1pPr>
              <a:lnSpc>
                <a:spcPct val="90000"/>
              </a:lnSpc>
              <a:spcBef>
                <a:spcPct val="0"/>
              </a:spcBef>
              <a:buNone/>
              <a:defRPr sz="4000" b="1">
                <a:latin typeface="微软雅黑" panose="020B0503020204020204" pitchFamily="34" charset="-122"/>
                <a:ea typeface="微软雅黑" panose="020B0503020204020204" pitchFamily="34" charset="-122"/>
                <a:cs typeface="+mj-cs"/>
              </a:defRPr>
            </a:lvl1pPr>
          </a:lstStyle>
          <a:p>
            <a:r>
              <a:rPr lang="en-US" altLang="zh-CN" dirty="0">
                <a:latin typeface="FangSong" panose="02010609060101010101" pitchFamily="49" charset="-122"/>
                <a:ea typeface="FangSong" panose="02010609060101010101" pitchFamily="49" charset="-122"/>
              </a:rPr>
              <a:t>4.</a:t>
            </a:r>
            <a:r>
              <a:rPr lang="zh-CN" altLang="en-US" dirty="0">
                <a:latin typeface="FangSong" panose="02010609060101010101" pitchFamily="49" charset="-122"/>
                <a:ea typeface="FangSong" panose="02010609060101010101" pitchFamily="49" charset="-122"/>
              </a:rPr>
              <a:t>创新策略</a:t>
            </a:r>
          </a:p>
        </p:txBody>
      </p:sp>
      <p:sp>
        <p:nvSpPr>
          <p:cNvPr id="23" name="圆角矩形 11">
            <a:extLst>
              <a:ext uri="{FF2B5EF4-FFF2-40B4-BE49-F238E27FC236}">
                <a16:creationId xmlns:a16="http://schemas.microsoft.com/office/drawing/2014/main" id="{09264AF4-84C9-3D47-A982-97F84B0BAAAD}"/>
              </a:ext>
            </a:extLst>
          </p:cNvPr>
          <p:cNvSpPr/>
          <p:nvPr/>
        </p:nvSpPr>
        <p:spPr bwMode="auto">
          <a:xfrm>
            <a:off x="232095" y="1915897"/>
            <a:ext cx="1167914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4" name="矩形 23">
            <a:extLst>
              <a:ext uri="{FF2B5EF4-FFF2-40B4-BE49-F238E27FC236}">
                <a16:creationId xmlns:a16="http://schemas.microsoft.com/office/drawing/2014/main" id="{9122EF2C-12B3-E94F-BC66-1876F5B452B1}"/>
              </a:ext>
            </a:extLst>
          </p:cNvPr>
          <p:cNvSpPr/>
          <p:nvPr/>
        </p:nvSpPr>
        <p:spPr>
          <a:xfrm>
            <a:off x="135167" y="1987014"/>
            <a:ext cx="11582400"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形成技术壁垒，前瞻性布局专利领域：</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项目技术优势明显，将通过多个技术方向的专利优势，确立相对于竞争对手的优势地位。</a:t>
            </a:r>
          </a:p>
        </p:txBody>
      </p:sp>
      <p:sp>
        <p:nvSpPr>
          <p:cNvPr id="25" name="圆角矩形 11">
            <a:extLst>
              <a:ext uri="{FF2B5EF4-FFF2-40B4-BE49-F238E27FC236}">
                <a16:creationId xmlns:a16="http://schemas.microsoft.com/office/drawing/2014/main" id="{8711002B-8F96-6548-93BC-72FE1529B943}"/>
              </a:ext>
            </a:extLst>
          </p:cNvPr>
          <p:cNvSpPr/>
          <p:nvPr/>
        </p:nvSpPr>
        <p:spPr bwMode="auto">
          <a:xfrm>
            <a:off x="212647" y="3537784"/>
            <a:ext cx="11669094" cy="1243558"/>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6" name="矩形 25">
            <a:extLst>
              <a:ext uri="{FF2B5EF4-FFF2-40B4-BE49-F238E27FC236}">
                <a16:creationId xmlns:a16="http://schemas.microsoft.com/office/drawing/2014/main" id="{7478CA67-3F18-284F-B0EC-7E730AACB121}"/>
              </a:ext>
            </a:extLst>
          </p:cNvPr>
          <p:cNvSpPr/>
          <p:nvPr/>
        </p:nvSpPr>
        <p:spPr>
          <a:xfrm>
            <a:off x="135167" y="3563503"/>
            <a:ext cx="11435074" cy="1200329"/>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形成标杆方案，构建乐高型场景驱动解决方案：</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项目将从自动驾驶解决方案逐步拓展到广告转化归因、政务数据共享、金融数据共享等多个行业，以构建成熟的乐高型场景驱动解决方案。</a:t>
            </a:r>
          </a:p>
        </p:txBody>
      </p:sp>
      <p:sp>
        <p:nvSpPr>
          <p:cNvPr id="27" name="圆角矩形 11">
            <a:extLst>
              <a:ext uri="{FF2B5EF4-FFF2-40B4-BE49-F238E27FC236}">
                <a16:creationId xmlns:a16="http://schemas.microsoft.com/office/drawing/2014/main" id="{B9B73063-BB1D-CD4D-8115-2CB6C8F7B0E3}"/>
              </a:ext>
            </a:extLst>
          </p:cNvPr>
          <p:cNvSpPr/>
          <p:nvPr/>
        </p:nvSpPr>
        <p:spPr bwMode="auto">
          <a:xfrm>
            <a:off x="212648" y="5139992"/>
            <a:ext cx="11669093" cy="968099"/>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8" name="矩形 27">
            <a:extLst>
              <a:ext uri="{FF2B5EF4-FFF2-40B4-BE49-F238E27FC236}">
                <a16:creationId xmlns:a16="http://schemas.microsoft.com/office/drawing/2014/main" id="{7E7105AD-78AA-404C-AE97-67155A56DC5F}"/>
              </a:ext>
            </a:extLst>
          </p:cNvPr>
          <p:cNvSpPr/>
          <p:nvPr/>
        </p:nvSpPr>
        <p:spPr>
          <a:xfrm>
            <a:off x="155049" y="5216165"/>
            <a:ext cx="11435074"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形成网络化营销策略，联动相关产业构建行业生态：</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以科技赋能网络化营销，联动相关产业、企业和研究机构，以打造融合发展的行业生态。</a:t>
            </a:r>
          </a:p>
        </p:txBody>
      </p:sp>
      <p:grpSp>
        <p:nvGrpSpPr>
          <p:cNvPr id="10" name="组合 9">
            <a:extLst>
              <a:ext uri="{FF2B5EF4-FFF2-40B4-BE49-F238E27FC236}">
                <a16:creationId xmlns:a16="http://schemas.microsoft.com/office/drawing/2014/main" id="{0E66C506-28B7-BE43-BB0E-DF660AB005DD}"/>
              </a:ext>
            </a:extLst>
          </p:cNvPr>
          <p:cNvGrpSpPr/>
          <p:nvPr/>
        </p:nvGrpSpPr>
        <p:grpSpPr>
          <a:xfrm>
            <a:off x="10165492" y="81273"/>
            <a:ext cx="2026508" cy="1043674"/>
            <a:chOff x="10165492" y="81273"/>
            <a:chExt cx="2026508" cy="1043674"/>
          </a:xfrm>
        </p:grpSpPr>
        <p:pic>
          <p:nvPicPr>
            <p:cNvPr id="11" name="图片 10">
              <a:extLst>
                <a:ext uri="{FF2B5EF4-FFF2-40B4-BE49-F238E27FC236}">
                  <a16:creationId xmlns:a16="http://schemas.microsoft.com/office/drawing/2014/main" id="{C251D8AA-5934-DA48-860A-0428B9F0B1CD}"/>
                </a:ext>
              </a:extLst>
            </p:cNvPr>
            <p:cNvPicPr>
              <a:picLocks noChangeAspect="1"/>
            </p:cNvPicPr>
            <p:nvPr/>
          </p:nvPicPr>
          <p:blipFill>
            <a:blip r:embed="rId2"/>
            <a:stretch>
              <a:fillRect/>
            </a:stretch>
          </p:blipFill>
          <p:spPr>
            <a:xfrm>
              <a:off x="10638388" y="81273"/>
              <a:ext cx="1080715" cy="810536"/>
            </a:xfrm>
            <a:prstGeom prst="rect">
              <a:avLst/>
            </a:prstGeom>
          </p:spPr>
        </p:pic>
        <p:sp>
          <p:nvSpPr>
            <p:cNvPr id="12" name="矩形 11">
              <a:extLst>
                <a:ext uri="{FF2B5EF4-FFF2-40B4-BE49-F238E27FC236}">
                  <a16:creationId xmlns:a16="http://schemas.microsoft.com/office/drawing/2014/main" id="{82965213-B0DB-E845-BC87-F81EBF2081D7}"/>
                </a:ext>
              </a:extLst>
            </p:cNvPr>
            <p:cNvSpPr/>
            <p:nvPr/>
          </p:nvSpPr>
          <p:spPr>
            <a:xfrm>
              <a:off x="10165492" y="847948"/>
              <a:ext cx="2026508" cy="276999"/>
            </a:xfrm>
            <a:prstGeom prst="rect">
              <a:avLst/>
            </a:prstGeom>
          </p:spPr>
          <p:txBody>
            <a:bodyPr wrap="square">
              <a:spAutoFit/>
            </a:bodyPr>
            <a:lstStyle/>
            <a:p>
              <a:pPr algn="ct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Musk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Need</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Mask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Platform</a:t>
              </a:r>
            </a:p>
          </p:txBody>
        </p:sp>
      </p:grpSp>
    </p:spTree>
    <p:extLst>
      <p:ext uri="{BB962C8B-B14F-4D97-AF65-F5344CB8AC3E}">
        <p14:creationId xmlns:p14="http://schemas.microsoft.com/office/powerpoint/2010/main" val="2786764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a:extLst>
              <a:ext uri="{FF2B5EF4-FFF2-40B4-BE49-F238E27FC236}">
                <a16:creationId xmlns:a16="http://schemas.microsoft.com/office/drawing/2014/main" id="{71679595-EDD0-A04F-B2CE-23D2EB0F4716}"/>
              </a:ext>
            </a:extLst>
          </p:cNvPr>
          <p:cNvSpPr txBox="1">
            <a:spLocks/>
          </p:cNvSpPr>
          <p:nvPr/>
        </p:nvSpPr>
        <p:spPr>
          <a:xfrm>
            <a:off x="337695" y="236429"/>
            <a:ext cx="8654498" cy="490537"/>
          </a:xfrm>
          <a:prstGeom prst="rect">
            <a:avLst/>
          </a:prstGeom>
        </p:spPr>
        <p:txBody>
          <a:bodyPr vert="horz" lIns="68580" tIns="34290" rIns="68580" bIns="34290" rtlCol="0" anchor="ctr">
            <a:noAutofit/>
          </a:bodyPr>
          <a:lstStyle>
            <a:defPPr>
              <a:defRPr lang="zh-CN"/>
            </a:defPPr>
            <a:lvl1pPr>
              <a:lnSpc>
                <a:spcPct val="90000"/>
              </a:lnSpc>
              <a:spcBef>
                <a:spcPct val="0"/>
              </a:spcBef>
              <a:buNone/>
              <a:defRPr sz="4000" b="1">
                <a:latin typeface="微软雅黑" panose="020B0503020204020204" pitchFamily="34" charset="-122"/>
                <a:ea typeface="微软雅黑" panose="020B0503020204020204" pitchFamily="34" charset="-122"/>
                <a:cs typeface="+mj-cs"/>
              </a:defRPr>
            </a:lvl1pPr>
          </a:lstStyle>
          <a:p>
            <a:r>
              <a:rPr lang="en-US" altLang="zh-CN" dirty="0">
                <a:latin typeface="FangSong" panose="02010609060101010101" pitchFamily="49" charset="-122"/>
                <a:ea typeface="FangSong" panose="02010609060101010101" pitchFamily="49" charset="-122"/>
              </a:rPr>
              <a:t>4.</a:t>
            </a:r>
            <a:r>
              <a:rPr lang="zh-CN" altLang="en-US" dirty="0">
                <a:latin typeface="FangSong" panose="02010609060101010101" pitchFamily="49" charset="-122"/>
                <a:ea typeface="FangSong" panose="02010609060101010101" pitchFamily="49" charset="-122"/>
              </a:rPr>
              <a:t>项目规划</a:t>
            </a:r>
          </a:p>
        </p:txBody>
      </p:sp>
      <p:grpSp>
        <p:nvGrpSpPr>
          <p:cNvPr id="2" name="组合 1">
            <a:extLst>
              <a:ext uri="{FF2B5EF4-FFF2-40B4-BE49-F238E27FC236}">
                <a16:creationId xmlns:a16="http://schemas.microsoft.com/office/drawing/2014/main" id="{68CE3714-2260-F040-A2D0-7C99AD28A69A}"/>
              </a:ext>
            </a:extLst>
          </p:cNvPr>
          <p:cNvGrpSpPr/>
          <p:nvPr/>
        </p:nvGrpSpPr>
        <p:grpSpPr>
          <a:xfrm>
            <a:off x="337695" y="1605490"/>
            <a:ext cx="11523980" cy="4201260"/>
            <a:chOff x="487680" y="789940"/>
            <a:chExt cx="11523980" cy="3561715"/>
          </a:xfrm>
        </p:grpSpPr>
        <p:sp>
          <p:nvSpPr>
            <p:cNvPr id="5" name="矩形 4"/>
            <p:cNvSpPr/>
            <p:nvPr/>
          </p:nvSpPr>
          <p:spPr>
            <a:xfrm>
              <a:off x="487680" y="789940"/>
              <a:ext cx="11217275" cy="3561715"/>
            </a:xfrm>
            <a:prstGeom prst="rect">
              <a:avLst/>
            </a:prstGeom>
            <a:solidFill>
              <a:srgbClr val="F7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angSong" panose="02010609060101010101" pitchFamily="49" charset="-122"/>
                <a:ea typeface="FangSong" panose="02010609060101010101" pitchFamily="49" charset="-122"/>
              </a:endParaRPr>
            </a:p>
          </p:txBody>
        </p:sp>
        <p:sp>
          <p:nvSpPr>
            <p:cNvPr id="6" name="文本框 5"/>
            <p:cNvSpPr txBox="1"/>
            <p:nvPr/>
          </p:nvSpPr>
          <p:spPr>
            <a:xfrm>
              <a:off x="874395" y="1054735"/>
              <a:ext cx="1354455" cy="368300"/>
            </a:xfrm>
            <a:prstGeom prst="rect">
              <a:avLst/>
            </a:prstGeom>
            <a:noFill/>
          </p:spPr>
          <p:txBody>
            <a:bodyPr wrap="square" rtlCol="0">
              <a:noAutofit/>
            </a:bodyPr>
            <a:lstStyle/>
            <a:p>
              <a:r>
                <a:rPr lang="zh-CN" altLang="en-US" dirty="0">
                  <a:solidFill>
                    <a:schemeClr val="accent1">
                      <a:lumMod val="50000"/>
                    </a:schemeClr>
                  </a:solidFill>
                  <a:latin typeface="FangSong" panose="02010609060101010101" pitchFamily="49" charset="-122"/>
                  <a:ea typeface="FangSong" panose="02010609060101010101" pitchFamily="49" charset="-122"/>
                </a:rPr>
                <a:t>技术落地</a:t>
              </a:r>
            </a:p>
          </p:txBody>
        </p:sp>
        <p:sp>
          <p:nvSpPr>
            <p:cNvPr id="7" name="文本框 6"/>
            <p:cNvSpPr txBox="1"/>
            <p:nvPr/>
          </p:nvSpPr>
          <p:spPr>
            <a:xfrm>
              <a:off x="874395" y="3160395"/>
              <a:ext cx="1354455" cy="368300"/>
            </a:xfrm>
            <a:prstGeom prst="rect">
              <a:avLst/>
            </a:prstGeom>
            <a:noFill/>
          </p:spPr>
          <p:txBody>
            <a:bodyPr wrap="square" rtlCol="0">
              <a:noAutofit/>
            </a:bodyPr>
            <a:lstStyle/>
            <a:p>
              <a:r>
                <a:rPr lang="zh-CN" altLang="en-US" dirty="0">
                  <a:solidFill>
                    <a:schemeClr val="accent1">
                      <a:lumMod val="50000"/>
                    </a:schemeClr>
                  </a:solidFill>
                  <a:latin typeface="FangSong" panose="02010609060101010101" pitchFamily="49" charset="-122"/>
                  <a:ea typeface="FangSong" panose="02010609060101010101" pitchFamily="49" charset="-122"/>
                </a:rPr>
                <a:t>市场策略</a:t>
              </a:r>
            </a:p>
          </p:txBody>
        </p:sp>
        <p:sp>
          <p:nvSpPr>
            <p:cNvPr id="8" name="右箭头 7"/>
            <p:cNvSpPr/>
            <p:nvPr/>
          </p:nvSpPr>
          <p:spPr>
            <a:xfrm>
              <a:off x="874395" y="2058035"/>
              <a:ext cx="11137265" cy="467360"/>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angSong" panose="02010609060101010101" pitchFamily="49" charset="-122"/>
                <a:ea typeface="FangSong" panose="02010609060101010101" pitchFamily="49" charset="-122"/>
              </a:endParaRPr>
            </a:p>
          </p:txBody>
        </p:sp>
        <p:sp>
          <p:nvSpPr>
            <p:cNvPr id="14" name="文本框 13"/>
            <p:cNvSpPr txBox="1"/>
            <p:nvPr/>
          </p:nvSpPr>
          <p:spPr>
            <a:xfrm>
              <a:off x="2572385" y="2011045"/>
              <a:ext cx="719455" cy="561340"/>
            </a:xfrm>
            <a:prstGeom prst="rect">
              <a:avLst/>
            </a:prstGeom>
            <a:solidFill>
              <a:schemeClr val="accent5">
                <a:lumMod val="50000"/>
              </a:schemeClr>
            </a:solidFill>
          </p:spPr>
          <p:txBody>
            <a:bodyPr wrap="square" rtlCol="0">
              <a:noAutofit/>
            </a:bodyPr>
            <a:lstStyle/>
            <a:p>
              <a:pPr algn="ctr"/>
              <a:r>
                <a:rPr lang="en-US" altLang="zh-CN" sz="3200" b="1" dirty="0">
                  <a:solidFill>
                    <a:schemeClr val="bg2"/>
                  </a:solidFill>
                  <a:latin typeface="FangSong" panose="02010609060101010101" pitchFamily="49" charset="-122"/>
                  <a:ea typeface="FangSong" panose="02010609060101010101" pitchFamily="49" charset="-122"/>
                </a:rPr>
                <a:t>L1</a:t>
              </a:r>
            </a:p>
          </p:txBody>
        </p:sp>
        <p:sp>
          <p:nvSpPr>
            <p:cNvPr id="15" name="文本框 14"/>
            <p:cNvSpPr txBox="1"/>
            <p:nvPr/>
          </p:nvSpPr>
          <p:spPr>
            <a:xfrm>
              <a:off x="4449445" y="2011045"/>
              <a:ext cx="719455" cy="561340"/>
            </a:xfrm>
            <a:prstGeom prst="rect">
              <a:avLst/>
            </a:prstGeom>
            <a:solidFill>
              <a:schemeClr val="accent5">
                <a:lumMod val="50000"/>
              </a:schemeClr>
            </a:solidFill>
          </p:spPr>
          <p:txBody>
            <a:bodyPr wrap="square" rtlCol="0">
              <a:noAutofit/>
            </a:bodyPr>
            <a:lstStyle/>
            <a:p>
              <a:pPr algn="ctr"/>
              <a:r>
                <a:rPr lang="en-US" altLang="zh-CN" sz="3200" b="1" dirty="0">
                  <a:solidFill>
                    <a:schemeClr val="bg2"/>
                  </a:solidFill>
                  <a:latin typeface="FangSong" panose="02010609060101010101" pitchFamily="49" charset="-122"/>
                  <a:ea typeface="FangSong" panose="02010609060101010101" pitchFamily="49" charset="-122"/>
                </a:rPr>
                <a:t>L2</a:t>
              </a:r>
            </a:p>
          </p:txBody>
        </p:sp>
        <p:sp>
          <p:nvSpPr>
            <p:cNvPr id="16" name="文本框 15"/>
            <p:cNvSpPr txBox="1"/>
            <p:nvPr/>
          </p:nvSpPr>
          <p:spPr>
            <a:xfrm>
              <a:off x="6516436" y="2011045"/>
              <a:ext cx="719455" cy="561340"/>
            </a:xfrm>
            <a:prstGeom prst="rect">
              <a:avLst/>
            </a:prstGeom>
            <a:solidFill>
              <a:schemeClr val="accent5">
                <a:lumMod val="50000"/>
              </a:schemeClr>
            </a:solidFill>
          </p:spPr>
          <p:txBody>
            <a:bodyPr wrap="square" rtlCol="0">
              <a:noAutofit/>
            </a:bodyPr>
            <a:lstStyle/>
            <a:p>
              <a:pPr algn="ctr"/>
              <a:r>
                <a:rPr lang="en-US" altLang="zh-CN" sz="3200" b="1" dirty="0">
                  <a:solidFill>
                    <a:schemeClr val="bg2"/>
                  </a:solidFill>
                  <a:latin typeface="FangSong" panose="02010609060101010101" pitchFamily="49" charset="-122"/>
                  <a:ea typeface="FangSong" panose="02010609060101010101" pitchFamily="49" charset="-122"/>
                </a:rPr>
                <a:t>L3</a:t>
              </a:r>
            </a:p>
          </p:txBody>
        </p:sp>
        <p:sp>
          <p:nvSpPr>
            <p:cNvPr id="17" name="文本框 16"/>
            <p:cNvSpPr txBox="1"/>
            <p:nvPr/>
          </p:nvSpPr>
          <p:spPr>
            <a:xfrm>
              <a:off x="9331940" y="2058035"/>
              <a:ext cx="719455" cy="561340"/>
            </a:xfrm>
            <a:prstGeom prst="rect">
              <a:avLst/>
            </a:prstGeom>
            <a:solidFill>
              <a:schemeClr val="accent5">
                <a:lumMod val="50000"/>
              </a:schemeClr>
            </a:solidFill>
          </p:spPr>
          <p:txBody>
            <a:bodyPr wrap="square" rtlCol="0">
              <a:noAutofit/>
            </a:bodyPr>
            <a:lstStyle/>
            <a:p>
              <a:pPr algn="ctr"/>
              <a:r>
                <a:rPr lang="en-US" altLang="zh-CN" sz="3200" b="1" dirty="0">
                  <a:solidFill>
                    <a:schemeClr val="bg2"/>
                  </a:solidFill>
                  <a:latin typeface="FangSong" panose="02010609060101010101" pitchFamily="49" charset="-122"/>
                  <a:ea typeface="FangSong" panose="02010609060101010101" pitchFamily="49" charset="-122"/>
                </a:rPr>
                <a:t>L4</a:t>
              </a:r>
            </a:p>
          </p:txBody>
        </p:sp>
        <p:sp>
          <p:nvSpPr>
            <p:cNvPr id="18" name="文本框 17"/>
            <p:cNvSpPr txBox="1"/>
            <p:nvPr/>
          </p:nvSpPr>
          <p:spPr>
            <a:xfrm>
              <a:off x="2409190" y="845711"/>
              <a:ext cx="1269299" cy="1149350"/>
            </a:xfrm>
            <a:prstGeom prst="rect">
              <a:avLst/>
            </a:prstGeom>
            <a:noFill/>
            <a:ln w="12700" cmpd="sng">
              <a:solidFill>
                <a:schemeClr val="accent1">
                  <a:lumMod val="75000"/>
                </a:schemeClr>
              </a:solidFill>
              <a:prstDash val="dash"/>
            </a:ln>
          </p:spPr>
          <p:txBody>
            <a:bodyPr wrap="square" rtlCol="0">
              <a:noAutofit/>
            </a:bodyPr>
            <a:lstStyle/>
            <a:p>
              <a:pPr algn="just"/>
              <a:r>
                <a:rPr lang="en-US" altLang="zh-CN" sz="1400" dirty="0">
                  <a:latin typeface="FangSong" panose="02010609060101010101" pitchFamily="49" charset="-122"/>
                  <a:ea typeface="FangSong" panose="02010609060101010101" pitchFamily="49" charset="-122"/>
                </a:rPr>
                <a:t>2021-2022</a:t>
              </a:r>
              <a:r>
                <a:rPr lang="zh-CN" altLang="en-US" sz="1400" dirty="0">
                  <a:latin typeface="FangSong" panose="02010609060101010101" pitchFamily="49" charset="-122"/>
                  <a:ea typeface="FangSong" panose="02010609060101010101" pitchFamily="49" charset="-122"/>
                </a:rPr>
                <a:t>年基本通过分布式架构实现技术方案原型落地。</a:t>
              </a:r>
              <a:endParaRPr lang="en-US" altLang="zh-CN" sz="1400" dirty="0">
                <a:latin typeface="FangSong" panose="02010609060101010101" pitchFamily="49" charset="-122"/>
                <a:ea typeface="FangSong" panose="02010609060101010101" pitchFamily="49" charset="-122"/>
              </a:endParaRPr>
            </a:p>
          </p:txBody>
        </p:sp>
        <p:sp>
          <p:nvSpPr>
            <p:cNvPr id="19" name="文本框 18"/>
            <p:cNvSpPr txBox="1"/>
            <p:nvPr/>
          </p:nvSpPr>
          <p:spPr>
            <a:xfrm>
              <a:off x="4251960" y="845711"/>
              <a:ext cx="1269299" cy="1149350"/>
            </a:xfrm>
            <a:prstGeom prst="rect">
              <a:avLst/>
            </a:prstGeom>
            <a:noFill/>
            <a:ln w="12700" cmpd="sng">
              <a:solidFill>
                <a:schemeClr val="accent1">
                  <a:lumMod val="75000"/>
                </a:schemeClr>
              </a:solidFill>
              <a:prstDash val="dash"/>
            </a:ln>
          </p:spPr>
          <p:txBody>
            <a:bodyPr wrap="square" rtlCol="0">
              <a:noAutofit/>
            </a:bodyPr>
            <a:lstStyle/>
            <a:p>
              <a:pPr algn="just"/>
              <a:r>
                <a:rPr lang="en-US" altLang="zh-CN" sz="1400" dirty="0">
                  <a:latin typeface="FangSong" panose="02010609060101010101" pitchFamily="49" charset="-122"/>
                  <a:ea typeface="FangSong" panose="02010609060101010101" pitchFamily="49" charset="-122"/>
                </a:rPr>
                <a:t>2021-2022</a:t>
              </a:r>
              <a:r>
                <a:rPr lang="zh-CN" altLang="en-US" sz="1400" dirty="0">
                  <a:latin typeface="FangSong" panose="02010609060101010101" pitchFamily="49" charset="-122"/>
                  <a:ea typeface="FangSong" panose="02010609060101010101" pitchFamily="49" charset="-122"/>
                </a:rPr>
                <a:t>年上半年，在自动驾驶领域测试，形成专利、论文。</a:t>
              </a:r>
              <a:endParaRPr lang="en-US" altLang="zh-CN" sz="1400" dirty="0">
                <a:latin typeface="FangSong" panose="02010609060101010101" pitchFamily="49" charset="-122"/>
                <a:ea typeface="FangSong" panose="02010609060101010101" pitchFamily="49" charset="-122"/>
              </a:endParaRPr>
            </a:p>
          </p:txBody>
        </p:sp>
        <p:sp>
          <p:nvSpPr>
            <p:cNvPr id="20" name="文本框 19"/>
            <p:cNvSpPr txBox="1"/>
            <p:nvPr/>
          </p:nvSpPr>
          <p:spPr>
            <a:xfrm>
              <a:off x="4847893" y="2579370"/>
              <a:ext cx="1990186" cy="1765300"/>
            </a:xfrm>
            <a:prstGeom prst="rect">
              <a:avLst/>
            </a:prstGeom>
            <a:noFill/>
            <a:ln w="12700" cmpd="sng">
              <a:noFill/>
              <a:prstDash val="dash"/>
            </a:ln>
          </p:spPr>
          <p:txBody>
            <a:bodyPr wrap="square" rtlCol="0">
              <a:no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利用上述解决方案推动软件定义行业等新模式的产业化认同；</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采用低成本计算平台快速完成实现；</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培育用户、获取信任、走量；</a:t>
              </a:r>
              <a:endParaRPr lang="en-US" altLang="zh-CN" sz="1400" dirty="0">
                <a:latin typeface="FangSong" panose="02010609060101010101" pitchFamily="49" charset="-122"/>
                <a:ea typeface="FangSong" panose="02010609060101010101" pitchFamily="49" charset="-122"/>
              </a:endParaRPr>
            </a:p>
          </p:txBody>
        </p:sp>
        <p:sp>
          <p:nvSpPr>
            <p:cNvPr id="21" name="文本框 20"/>
            <p:cNvSpPr txBox="1"/>
            <p:nvPr/>
          </p:nvSpPr>
          <p:spPr>
            <a:xfrm>
              <a:off x="6318951" y="845711"/>
              <a:ext cx="2228850" cy="1149350"/>
            </a:xfrm>
            <a:prstGeom prst="rect">
              <a:avLst/>
            </a:prstGeom>
            <a:noFill/>
            <a:ln w="12700" cmpd="sng">
              <a:solidFill>
                <a:schemeClr val="accent1">
                  <a:lumMod val="75000"/>
                </a:schemeClr>
              </a:solidFill>
              <a:prstDash val="dash"/>
            </a:ln>
          </p:spPr>
          <p:txBody>
            <a:bodyPr wrap="square" rtlCol="0">
              <a:noAutofit/>
            </a:bodyPr>
            <a:lstStyle/>
            <a:p>
              <a:pPr algn="just"/>
              <a:r>
                <a:rPr lang="en-US" altLang="zh-CN" sz="1400" dirty="0">
                  <a:latin typeface="FangSong" panose="02010609060101010101" pitchFamily="49" charset="-122"/>
                  <a:ea typeface="FangSong" panose="02010609060101010101" pitchFamily="49" charset="-122"/>
                </a:rPr>
                <a:t>2022-2023</a:t>
              </a:r>
              <a:r>
                <a:rPr lang="zh-CN" altLang="en-US" sz="1400" dirty="0">
                  <a:latin typeface="FangSong" panose="02010609060101010101" pitchFamily="49" charset="-122"/>
                  <a:ea typeface="FangSong" panose="02010609060101010101" pitchFamily="49" charset="-122"/>
                </a:rPr>
                <a:t>年随着数据监管法规与标准的出台调整解决方案，在政务数据领域测试，布局相关算法，形成专利、论文。</a:t>
              </a:r>
              <a:endParaRPr lang="en-US" altLang="zh-CN" sz="1400" dirty="0">
                <a:latin typeface="FangSong" panose="02010609060101010101" pitchFamily="49" charset="-122"/>
                <a:ea typeface="FangSong" panose="02010609060101010101" pitchFamily="49" charset="-122"/>
              </a:endParaRPr>
            </a:p>
            <a:p>
              <a:endParaRPr lang="en-US" altLang="zh-CN" sz="1400" dirty="0">
                <a:latin typeface="FangSong" panose="02010609060101010101" pitchFamily="49" charset="-122"/>
                <a:ea typeface="FangSong" panose="02010609060101010101" pitchFamily="49" charset="-122"/>
              </a:endParaRPr>
            </a:p>
          </p:txBody>
        </p:sp>
        <p:sp>
          <p:nvSpPr>
            <p:cNvPr id="23" name="文本框 22"/>
            <p:cNvSpPr txBox="1"/>
            <p:nvPr/>
          </p:nvSpPr>
          <p:spPr>
            <a:xfrm>
              <a:off x="9134455" y="845711"/>
              <a:ext cx="1591207" cy="1165334"/>
            </a:xfrm>
            <a:prstGeom prst="rect">
              <a:avLst/>
            </a:prstGeom>
            <a:noFill/>
            <a:ln w="12700" cmpd="sng">
              <a:solidFill>
                <a:schemeClr val="accent1">
                  <a:lumMod val="75000"/>
                </a:schemeClr>
              </a:solidFill>
              <a:prstDash val="dash"/>
            </a:ln>
          </p:spPr>
          <p:txBody>
            <a:bodyPr wrap="square" rtlCol="0">
              <a:noAutofit/>
            </a:bodyPr>
            <a:lstStyle/>
            <a:p>
              <a:pPr algn="just"/>
              <a:r>
                <a:rPr lang="en-US" altLang="zh-CN" sz="1400" dirty="0">
                  <a:latin typeface="FangSong" panose="02010609060101010101" pitchFamily="49" charset="-122"/>
                  <a:ea typeface="FangSong" panose="02010609060101010101" pitchFamily="49" charset="-122"/>
                </a:rPr>
                <a:t>2024</a:t>
              </a:r>
              <a:r>
                <a:rPr lang="zh-CN" altLang="en-US" sz="1400" dirty="0">
                  <a:latin typeface="FangSong" panose="02010609060101010101" pitchFamily="49" charset="-122"/>
                  <a:ea typeface="FangSong" panose="02010609060101010101" pitchFamily="49" charset="-122"/>
                </a:rPr>
                <a:t>年实现多场景数据共享和监管解决方案，计划在该年实现全面应用。</a:t>
              </a:r>
              <a:endParaRPr lang="en-US" altLang="zh-CN" sz="1400" dirty="0">
                <a:latin typeface="FangSong" panose="02010609060101010101" pitchFamily="49" charset="-122"/>
                <a:ea typeface="FangSong" panose="02010609060101010101" pitchFamily="49" charset="-122"/>
              </a:endParaRPr>
            </a:p>
          </p:txBody>
        </p:sp>
        <p:cxnSp>
          <p:nvCxnSpPr>
            <p:cNvPr id="25" name="直接连接符 24"/>
            <p:cNvCxnSpPr>
              <a:stCxn id="15" idx="2"/>
            </p:cNvCxnSpPr>
            <p:nvPr/>
          </p:nvCxnSpPr>
          <p:spPr>
            <a:xfrm>
              <a:off x="4809490" y="2572385"/>
              <a:ext cx="0" cy="1347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76481" y="2583815"/>
              <a:ext cx="0" cy="1347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9691985" y="2619375"/>
              <a:ext cx="0" cy="1347470"/>
            </a:xfrm>
            <a:prstGeom prst="line">
              <a:avLst/>
            </a:prstGeom>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F418C608-A03B-F244-9A75-49F5E93D55EF}"/>
                </a:ext>
              </a:extLst>
            </p:cNvPr>
            <p:cNvSpPr txBox="1"/>
            <p:nvPr/>
          </p:nvSpPr>
          <p:spPr>
            <a:xfrm>
              <a:off x="6876163" y="2571064"/>
              <a:ext cx="1990186" cy="1765300"/>
            </a:xfrm>
            <a:prstGeom prst="rect">
              <a:avLst/>
            </a:prstGeom>
            <a:noFill/>
            <a:ln w="12700" cmpd="sng">
              <a:noFill/>
              <a:prstDash val="dash"/>
            </a:ln>
          </p:spPr>
          <p:txBody>
            <a:bodyPr wrap="square" rtlCol="0">
              <a:no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上述解决方案的产业化和应用落地，可采用区块链一体机对功能升级作出预留，占领主流赛道；</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体现水平，获取利润；</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endParaRPr lang="en-US" altLang="zh-CN" sz="1400" dirty="0">
                <a:latin typeface="FangSong" panose="02010609060101010101" pitchFamily="49" charset="-122"/>
                <a:ea typeface="FangSong" panose="02010609060101010101" pitchFamily="49" charset="-122"/>
              </a:endParaRPr>
            </a:p>
          </p:txBody>
        </p:sp>
        <p:sp>
          <p:nvSpPr>
            <p:cNvPr id="38" name="文本框 37">
              <a:extLst>
                <a:ext uri="{FF2B5EF4-FFF2-40B4-BE49-F238E27FC236}">
                  <a16:creationId xmlns:a16="http://schemas.microsoft.com/office/drawing/2014/main" id="{1081A1CE-B41F-EC40-BDB0-82591CD45DA2}"/>
                </a:ext>
              </a:extLst>
            </p:cNvPr>
            <p:cNvSpPr txBox="1"/>
            <p:nvPr/>
          </p:nvSpPr>
          <p:spPr>
            <a:xfrm>
              <a:off x="9703377" y="2555875"/>
              <a:ext cx="1990186" cy="1765300"/>
            </a:xfrm>
            <a:prstGeom prst="rect">
              <a:avLst/>
            </a:prstGeom>
            <a:noFill/>
            <a:ln w="12700" cmpd="sng">
              <a:noFill/>
              <a:prstDash val="dash"/>
            </a:ln>
          </p:spPr>
          <p:txBody>
            <a:bodyPr wrap="square" rtlCol="0">
              <a:no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不断迭代解决方案，拓宽应用场景</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实现商业化运营以获取利润</a:t>
              </a:r>
              <a:endParaRPr lang="en-US" altLang="zh-CN" sz="1400" dirty="0">
                <a:latin typeface="FangSong" panose="02010609060101010101" pitchFamily="49" charset="-122"/>
                <a:ea typeface="FangSong" panose="02010609060101010101" pitchFamily="49" charset="-122"/>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A80F54F-A342-9742-804D-F22EEE6EF31E}"/>
              </a:ext>
            </a:extLst>
          </p:cNvPr>
          <p:cNvSpPr txBox="1">
            <a:spLocks/>
          </p:cNvSpPr>
          <p:nvPr/>
        </p:nvSpPr>
        <p:spPr>
          <a:xfrm>
            <a:off x="337695" y="236429"/>
            <a:ext cx="8654498" cy="490537"/>
          </a:xfrm>
          <a:prstGeom prst="rect">
            <a:avLst/>
          </a:prstGeom>
        </p:spPr>
        <p:txBody>
          <a:bodyPr vert="horz" lIns="68580" tIns="34290" rIns="68580" bIns="34290" rtlCol="0" anchor="ctr">
            <a:noAutofit/>
          </a:bodyPr>
          <a:lstStyle>
            <a:defPPr>
              <a:defRPr lang="zh-CN"/>
            </a:defPPr>
            <a:lvl1pPr>
              <a:lnSpc>
                <a:spcPct val="90000"/>
              </a:lnSpc>
              <a:spcBef>
                <a:spcPct val="0"/>
              </a:spcBef>
              <a:buNone/>
              <a:defRPr sz="4000" b="1">
                <a:latin typeface="微软雅黑" panose="020B0503020204020204" pitchFamily="34" charset="-122"/>
                <a:ea typeface="微软雅黑" panose="020B0503020204020204" pitchFamily="34" charset="-122"/>
                <a:cs typeface="+mj-cs"/>
              </a:defRPr>
            </a:lvl1pPr>
          </a:lstStyle>
          <a:p>
            <a:r>
              <a:rPr lang="en-US" altLang="zh-CN" dirty="0">
                <a:latin typeface="FangSong" panose="02010609060101010101" pitchFamily="49" charset="-122"/>
                <a:ea typeface="FangSong" panose="02010609060101010101" pitchFamily="49" charset="-122"/>
              </a:rPr>
              <a:t>4.</a:t>
            </a:r>
            <a:r>
              <a:rPr lang="zh-CN" altLang="en-US" dirty="0">
                <a:latin typeface="FangSong" panose="02010609060101010101" pitchFamily="49" charset="-122"/>
                <a:ea typeface="FangSong" panose="02010609060101010101" pitchFamily="49" charset="-122"/>
              </a:rPr>
              <a:t>顾问团队</a:t>
            </a:r>
          </a:p>
        </p:txBody>
      </p:sp>
      <p:pic>
        <p:nvPicPr>
          <p:cNvPr id="5" name="图片 4">
            <a:extLst>
              <a:ext uri="{FF2B5EF4-FFF2-40B4-BE49-F238E27FC236}">
                <a16:creationId xmlns:a16="http://schemas.microsoft.com/office/drawing/2014/main" id="{6CD13764-8C85-9B49-983D-A46B9E4A025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976" b="6841"/>
          <a:stretch/>
        </p:blipFill>
        <p:spPr>
          <a:xfrm>
            <a:off x="673785" y="1048094"/>
            <a:ext cx="1772854" cy="2113102"/>
          </a:xfrm>
          <a:prstGeom prst="rect">
            <a:avLst/>
          </a:prstGeom>
          <a:ln>
            <a:noFill/>
          </a:ln>
          <a:effectLst>
            <a:outerShdw blurRad="190500" algn="tl" rotWithShape="0">
              <a:srgbClr val="000000">
                <a:alpha val="70000"/>
              </a:srgbClr>
            </a:outerShdw>
          </a:effectLst>
        </p:spPr>
      </p:pic>
      <p:sp>
        <p:nvSpPr>
          <p:cNvPr id="6" name="文本框 5">
            <a:extLst>
              <a:ext uri="{FF2B5EF4-FFF2-40B4-BE49-F238E27FC236}">
                <a16:creationId xmlns:a16="http://schemas.microsoft.com/office/drawing/2014/main" id="{95654B30-07FA-0C4E-AA6B-61B3FF62463E}"/>
              </a:ext>
            </a:extLst>
          </p:cNvPr>
          <p:cNvSpPr txBox="1"/>
          <p:nvPr/>
        </p:nvSpPr>
        <p:spPr>
          <a:xfrm>
            <a:off x="3176777" y="741086"/>
            <a:ext cx="8529188" cy="2800767"/>
          </a:xfrm>
          <a:prstGeom prst="rect">
            <a:avLst/>
          </a:prstGeom>
          <a:noFill/>
        </p:spPr>
        <p:txBody>
          <a:bodyPr wrap="square" rtlCol="0">
            <a:spAutoFit/>
          </a:bodyPr>
          <a:lstStyle/>
          <a:p>
            <a:pPr algn="just"/>
            <a:r>
              <a:rPr lang="zh-CN" altLang="en-US" sz="1600" dirty="0">
                <a:latin typeface="FangSong" panose="02010609060101010101" pitchFamily="49" charset="-122"/>
                <a:ea typeface="FangSong" panose="02010609060101010101" pitchFamily="49" charset="-122"/>
              </a:rPr>
              <a:t>高志鹏，博士，北京邮电大学网络与交换技术国家重点实验室教授，博士生导师</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en-US" altLang="zh-CN" sz="1600" dirty="0">
                <a:latin typeface="FangSong" panose="02010609060101010101" pitchFamily="49" charset="-122"/>
                <a:ea typeface="FangSong" panose="02010609060101010101" pitchFamily="49" charset="-122"/>
              </a:rPr>
              <a:t>CCF</a:t>
            </a:r>
            <a:r>
              <a:rPr lang="zh-CN" altLang="en-US" sz="1600" dirty="0">
                <a:latin typeface="FangSong" panose="02010609060101010101" pitchFamily="49" charset="-122"/>
                <a:ea typeface="FangSong" panose="02010609060101010101" pitchFamily="49" charset="-122"/>
              </a:rPr>
              <a:t>高级会员、区块链专委会委员，</a:t>
            </a:r>
            <a:r>
              <a:rPr lang="en-US" altLang="zh-CN" sz="1600" dirty="0">
                <a:latin typeface="FangSong" panose="02010609060101010101" pitchFamily="49" charset="-122"/>
                <a:ea typeface="FangSong" panose="02010609060101010101" pitchFamily="49" charset="-122"/>
              </a:rPr>
              <a:t>YOCSEF</a:t>
            </a:r>
            <a:r>
              <a:rPr lang="zh-CN" altLang="en-US" sz="1600" dirty="0">
                <a:latin typeface="FangSong" panose="02010609060101010101" pitchFamily="49" charset="-122"/>
                <a:ea typeface="FangSong" panose="02010609060101010101" pitchFamily="49" charset="-122"/>
              </a:rPr>
              <a:t>副主席</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大数据智能管理与分析技术国家地方联合工程研究中心副主任、北邮“边缘计算与网络系统”联合实验室学术委员会主任，长期担任国家发改委、科技部、工信部、国家自然科学基金委项目评审专家 </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中国信通院云边协同创新应用创新实验室专家委员会委员、技术推进组组长</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主持和参与多项国家自然科学基金项目、国家科技重点研发计划、国家</a:t>
            </a:r>
            <a:r>
              <a:rPr lang="en-US" altLang="zh-CN" sz="1600" dirty="0">
                <a:latin typeface="FangSong" panose="02010609060101010101" pitchFamily="49" charset="-122"/>
                <a:ea typeface="FangSong" panose="02010609060101010101" pitchFamily="49" charset="-122"/>
              </a:rPr>
              <a:t>973</a:t>
            </a:r>
            <a:r>
              <a:rPr lang="zh-CN" altLang="en-US" sz="1600" dirty="0">
                <a:latin typeface="FangSong" panose="02010609060101010101" pitchFamily="49" charset="-122"/>
                <a:ea typeface="FangSong" panose="02010609060101010101" pitchFamily="49" charset="-122"/>
              </a:rPr>
              <a:t>项目、国家</a:t>
            </a:r>
            <a:r>
              <a:rPr lang="en-US" altLang="zh-CN" sz="1600" dirty="0">
                <a:latin typeface="FangSong" panose="02010609060101010101" pitchFamily="49" charset="-122"/>
                <a:ea typeface="FangSong" panose="02010609060101010101" pitchFamily="49" charset="-122"/>
              </a:rPr>
              <a:t>863</a:t>
            </a:r>
            <a:r>
              <a:rPr lang="zh-CN" altLang="en-US" sz="1600" dirty="0">
                <a:latin typeface="FangSong" panose="02010609060101010101" pitchFamily="49" charset="-122"/>
                <a:ea typeface="FangSong" panose="02010609060101010101" pitchFamily="49" charset="-122"/>
              </a:rPr>
              <a:t>项目、国家科技支撑项目和十二五</a:t>
            </a:r>
            <a:r>
              <a:rPr lang="en-US" altLang="zh-CN" sz="1600" dirty="0">
                <a:latin typeface="FangSong" panose="02010609060101010101" pitchFamily="49" charset="-122"/>
                <a:ea typeface="FangSong" panose="02010609060101010101" pitchFamily="49" charset="-122"/>
              </a:rPr>
              <a:t>/</a:t>
            </a:r>
            <a:r>
              <a:rPr lang="zh-CN" altLang="en-US" sz="1600" dirty="0">
                <a:latin typeface="FangSong" panose="02010609060101010101" pitchFamily="49" charset="-122"/>
                <a:ea typeface="FangSong" panose="02010609060101010101" pitchFamily="49" charset="-122"/>
              </a:rPr>
              <a:t>十三五预研项目等重点科研项目</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研究成果获北京市科技一等奖</a:t>
            </a:r>
            <a:r>
              <a:rPr lang="en-US" altLang="zh-CN" sz="1600" dirty="0">
                <a:latin typeface="FangSong" panose="02010609060101010101" pitchFamily="49" charset="-122"/>
                <a:ea typeface="FangSong" panose="02010609060101010101" pitchFamily="49" charset="-122"/>
              </a:rPr>
              <a:t>1</a:t>
            </a:r>
            <a:r>
              <a:rPr lang="zh-CN" altLang="en-US" sz="1600" dirty="0">
                <a:latin typeface="FangSong" panose="02010609060101010101" pitchFamily="49" charset="-122"/>
                <a:ea typeface="FangSong" panose="02010609060101010101" pitchFamily="49" charset="-122"/>
              </a:rPr>
              <a:t>次，通信学会科技一等奖</a:t>
            </a:r>
            <a:r>
              <a:rPr lang="en-US" altLang="zh-CN" sz="1600" dirty="0">
                <a:latin typeface="FangSong" panose="02010609060101010101" pitchFamily="49" charset="-122"/>
                <a:ea typeface="FangSong" panose="02010609060101010101" pitchFamily="49" charset="-122"/>
              </a:rPr>
              <a:t>1</a:t>
            </a:r>
            <a:r>
              <a:rPr lang="zh-CN" altLang="en-US" sz="1600" dirty="0">
                <a:latin typeface="FangSong" panose="02010609060101010101" pitchFamily="49" charset="-122"/>
                <a:ea typeface="FangSong" panose="02010609060101010101" pitchFamily="49" charset="-122"/>
              </a:rPr>
              <a:t>次，中国通信标准化协会科技一等奖</a:t>
            </a:r>
            <a:r>
              <a:rPr lang="en-US" altLang="zh-CN" sz="1600" dirty="0">
                <a:latin typeface="FangSong" panose="02010609060101010101" pitchFamily="49" charset="-122"/>
                <a:ea typeface="FangSong" panose="02010609060101010101" pitchFamily="49" charset="-122"/>
              </a:rPr>
              <a:t>1</a:t>
            </a:r>
            <a:r>
              <a:rPr lang="zh-CN" altLang="en-US" sz="1600" dirty="0">
                <a:latin typeface="FangSong" panose="02010609060101010101" pitchFamily="49" charset="-122"/>
                <a:ea typeface="FangSong" panose="02010609060101010101" pitchFamily="49" charset="-122"/>
              </a:rPr>
              <a:t>次，其他省部级二等奖</a:t>
            </a:r>
            <a:r>
              <a:rPr lang="en-US" altLang="zh-CN" sz="1600" dirty="0">
                <a:latin typeface="FangSong" panose="02010609060101010101" pitchFamily="49" charset="-122"/>
                <a:ea typeface="FangSong" panose="02010609060101010101" pitchFamily="49" charset="-122"/>
              </a:rPr>
              <a:t>6</a:t>
            </a:r>
            <a:r>
              <a:rPr lang="zh-CN" altLang="en-US" sz="1600" dirty="0">
                <a:latin typeface="FangSong" panose="02010609060101010101" pitchFamily="49" charset="-122"/>
                <a:ea typeface="FangSong" panose="02010609060101010101" pitchFamily="49" charset="-122"/>
              </a:rPr>
              <a:t>次。形成了</a:t>
            </a:r>
            <a:r>
              <a:rPr lang="en-US" altLang="zh-CN" sz="1600" dirty="0">
                <a:latin typeface="FangSong" panose="02010609060101010101" pitchFamily="49" charset="-122"/>
                <a:ea typeface="FangSong" panose="02010609060101010101" pitchFamily="49" charset="-122"/>
              </a:rPr>
              <a:t>30</a:t>
            </a:r>
            <a:r>
              <a:rPr lang="zh-CN" altLang="en-US" sz="1600" dirty="0">
                <a:latin typeface="FangSong" panose="02010609060101010101" pitchFamily="49" charset="-122"/>
                <a:ea typeface="FangSong" panose="02010609060101010101" pitchFamily="49" charset="-122"/>
              </a:rPr>
              <a:t>多个国家发明专利、</a:t>
            </a:r>
            <a:r>
              <a:rPr lang="en-US" altLang="zh-CN" sz="1600" dirty="0">
                <a:latin typeface="FangSong" panose="02010609060101010101" pitchFamily="49" charset="-122"/>
                <a:ea typeface="FangSong" panose="02010609060101010101" pitchFamily="49" charset="-122"/>
              </a:rPr>
              <a:t>4</a:t>
            </a:r>
            <a:r>
              <a:rPr lang="zh-CN" altLang="en-US" sz="1600" dirty="0">
                <a:latin typeface="FangSong" panose="02010609060101010101" pitchFamily="49" charset="-122"/>
                <a:ea typeface="FangSong" panose="02010609060101010101" pitchFamily="49" charset="-122"/>
              </a:rPr>
              <a:t>项国际标准和多项行业</a:t>
            </a:r>
            <a:r>
              <a:rPr lang="en-US" altLang="zh-CN" sz="1600" dirty="0">
                <a:latin typeface="FangSong" panose="02010609060101010101" pitchFamily="49" charset="-122"/>
                <a:ea typeface="FangSong" panose="02010609060101010101" pitchFamily="49" charset="-122"/>
              </a:rPr>
              <a:t>/</a:t>
            </a:r>
            <a:r>
              <a:rPr lang="zh-CN" altLang="en-US" sz="1600" dirty="0">
                <a:latin typeface="FangSong" panose="02010609060101010101" pitchFamily="49" charset="-122"/>
                <a:ea typeface="FangSong" panose="02010609060101010101" pitchFamily="49" charset="-122"/>
              </a:rPr>
              <a:t>企业标准。 </a:t>
            </a:r>
          </a:p>
        </p:txBody>
      </p:sp>
      <p:pic>
        <p:nvPicPr>
          <p:cNvPr id="2" name="图片 1">
            <a:extLst>
              <a:ext uri="{FF2B5EF4-FFF2-40B4-BE49-F238E27FC236}">
                <a16:creationId xmlns:a16="http://schemas.microsoft.com/office/drawing/2014/main" id="{0D265DF8-9E96-174E-91B3-8D0E1DB31037}"/>
              </a:ext>
            </a:extLst>
          </p:cNvPr>
          <p:cNvPicPr>
            <a:picLocks noChangeAspect="1"/>
          </p:cNvPicPr>
          <p:nvPr/>
        </p:nvPicPr>
        <p:blipFill>
          <a:blip r:embed="rId3"/>
          <a:stretch>
            <a:fillRect/>
          </a:stretch>
        </p:blipFill>
        <p:spPr>
          <a:xfrm>
            <a:off x="673785" y="3820373"/>
            <a:ext cx="1772854" cy="2113101"/>
          </a:xfrm>
          <a:prstGeom prst="rect">
            <a:avLst/>
          </a:prstGeom>
        </p:spPr>
      </p:pic>
      <p:sp>
        <p:nvSpPr>
          <p:cNvPr id="7" name="文本框 6">
            <a:extLst>
              <a:ext uri="{FF2B5EF4-FFF2-40B4-BE49-F238E27FC236}">
                <a16:creationId xmlns:a16="http://schemas.microsoft.com/office/drawing/2014/main" id="{6D446968-3583-504D-A9B6-E94964E4F394}"/>
              </a:ext>
            </a:extLst>
          </p:cNvPr>
          <p:cNvSpPr txBox="1"/>
          <p:nvPr/>
        </p:nvSpPr>
        <p:spPr>
          <a:xfrm>
            <a:off x="3176777" y="3802194"/>
            <a:ext cx="8529188" cy="2554545"/>
          </a:xfrm>
          <a:prstGeom prst="rect">
            <a:avLst/>
          </a:prstGeom>
          <a:noFill/>
        </p:spPr>
        <p:txBody>
          <a:bodyPr wrap="square" rtlCol="0">
            <a:spAutoFit/>
          </a:bodyPr>
          <a:lstStyle/>
          <a:p>
            <a:pPr algn="just"/>
            <a:r>
              <a:rPr lang="zh-CN" altLang="en-US" sz="1600" dirty="0">
                <a:latin typeface="FangSong" panose="02010609060101010101" pitchFamily="49" charset="-122"/>
                <a:ea typeface="FangSong" panose="02010609060101010101" pitchFamily="49" charset="-122"/>
              </a:rPr>
              <a:t>芮兰兰，博士，北京邮电大学网络与交换技术国家重点实验室副教授，博士生导师</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主持</a:t>
            </a:r>
            <a:r>
              <a:rPr lang="en-US" altLang="zh-CN" sz="1600" dirty="0">
                <a:latin typeface="FangSong" panose="02010609060101010101" pitchFamily="49" charset="-122"/>
                <a:ea typeface="FangSong" panose="02010609060101010101" pitchFamily="49" charset="-122"/>
              </a:rPr>
              <a:t>10</a:t>
            </a:r>
            <a:r>
              <a:rPr lang="zh-CN" altLang="en-US" sz="1600" dirty="0">
                <a:latin typeface="FangSong" panose="02010609060101010101" pitchFamily="49" charset="-122"/>
                <a:ea typeface="FangSong" panose="02010609060101010101" pitchFamily="49" charset="-122"/>
              </a:rPr>
              <a:t>余项工业与信息化部标准研究项目、</a:t>
            </a:r>
            <a:r>
              <a:rPr lang="en-US" altLang="zh-CN" sz="1600" dirty="0">
                <a:latin typeface="FangSong" panose="02010609060101010101" pitchFamily="49" charset="-122"/>
                <a:ea typeface="FangSong" panose="02010609060101010101" pitchFamily="49" charset="-122"/>
              </a:rPr>
              <a:t>2</a:t>
            </a:r>
            <a:r>
              <a:rPr lang="zh-CN" altLang="en-US" sz="1600" dirty="0">
                <a:latin typeface="FangSong" panose="02010609060101010101" pitchFamily="49" charset="-122"/>
                <a:ea typeface="FangSong" panose="02010609060101010101" pitchFamily="49" charset="-122"/>
              </a:rPr>
              <a:t>项国家重点实验室自主研究课题和</a:t>
            </a:r>
            <a:r>
              <a:rPr lang="en-US" altLang="zh-CN" sz="1600" dirty="0">
                <a:latin typeface="FangSong" panose="02010609060101010101" pitchFamily="49" charset="-122"/>
                <a:ea typeface="FangSong" panose="02010609060101010101" pitchFamily="49" charset="-122"/>
              </a:rPr>
              <a:t>1</a:t>
            </a:r>
            <a:r>
              <a:rPr lang="zh-CN" altLang="en-US" sz="1600" dirty="0">
                <a:latin typeface="FangSong" panose="02010609060101010101" pitchFamily="49" charset="-122"/>
                <a:ea typeface="FangSong" panose="02010609060101010101" pitchFamily="49" charset="-122"/>
              </a:rPr>
              <a:t>项北京邮电大学青年科研创新计划专项项目</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参与完成</a:t>
            </a:r>
            <a:r>
              <a:rPr lang="en-US" altLang="zh-CN" sz="1600" dirty="0">
                <a:latin typeface="FangSong" panose="02010609060101010101" pitchFamily="49" charset="-122"/>
                <a:ea typeface="FangSong" panose="02010609060101010101" pitchFamily="49" charset="-122"/>
              </a:rPr>
              <a:t>10</a:t>
            </a:r>
            <a:r>
              <a:rPr lang="zh-CN" altLang="en-US" sz="1600" dirty="0">
                <a:latin typeface="FangSong" panose="02010609060101010101" pitchFamily="49" charset="-122"/>
                <a:ea typeface="FangSong" panose="02010609060101010101" pitchFamily="49" charset="-122"/>
              </a:rPr>
              <a:t>余项包括国家</a:t>
            </a:r>
            <a:r>
              <a:rPr lang="en-US" altLang="zh-CN" sz="1600" dirty="0">
                <a:latin typeface="FangSong" panose="02010609060101010101" pitchFamily="49" charset="-122"/>
                <a:ea typeface="FangSong" panose="02010609060101010101" pitchFamily="49" charset="-122"/>
              </a:rPr>
              <a:t>863</a:t>
            </a:r>
            <a:r>
              <a:rPr lang="zh-CN" altLang="en-US" sz="1600" dirty="0">
                <a:latin typeface="FangSong" panose="02010609060101010101" pitchFamily="49" charset="-122"/>
                <a:ea typeface="FangSong" panose="02010609060101010101" pitchFamily="49" charset="-122"/>
              </a:rPr>
              <a:t>、国家攻关、国家自然科学基金、国家重大专项、国际合作在内的重大项目</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研究成果获国家科技进步二等奖</a:t>
            </a:r>
            <a:r>
              <a:rPr lang="en-US" altLang="zh-CN" sz="1600" dirty="0">
                <a:latin typeface="FangSong" panose="02010609060101010101" pitchFamily="49" charset="-122"/>
                <a:ea typeface="FangSong" panose="02010609060101010101" pitchFamily="49" charset="-122"/>
              </a:rPr>
              <a:t>1</a:t>
            </a:r>
            <a:r>
              <a:rPr lang="zh-CN" altLang="en-US" sz="1600" dirty="0">
                <a:latin typeface="FangSong" panose="02010609060101010101" pitchFamily="49" charset="-122"/>
                <a:ea typeface="FangSong" panose="02010609060101010101" pitchFamily="49" charset="-122"/>
              </a:rPr>
              <a:t>次，省部级科技进步奖</a:t>
            </a:r>
            <a:r>
              <a:rPr lang="en-US" altLang="zh-CN" sz="1600" dirty="0">
                <a:latin typeface="FangSong" panose="02010609060101010101" pitchFamily="49" charset="-122"/>
                <a:ea typeface="FangSong" panose="02010609060101010101" pitchFamily="49" charset="-122"/>
              </a:rPr>
              <a:t>10</a:t>
            </a:r>
            <a:r>
              <a:rPr lang="zh-CN" altLang="en-US" sz="1600" dirty="0">
                <a:latin typeface="FangSong" panose="02010609060101010101" pitchFamily="49" charset="-122"/>
                <a:ea typeface="FangSong" panose="02010609060101010101" pitchFamily="49" charset="-122"/>
              </a:rPr>
              <a:t>次</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多次参加国际标准化组织（</a:t>
            </a:r>
            <a:r>
              <a:rPr lang="en-US" altLang="zh-CN" sz="1600" dirty="0">
                <a:latin typeface="FangSong" panose="02010609060101010101" pitchFamily="49" charset="-122"/>
                <a:ea typeface="FangSong" panose="02010609060101010101" pitchFamily="49" charset="-122"/>
              </a:rPr>
              <a:t>3GPP</a:t>
            </a:r>
            <a:r>
              <a:rPr lang="zh-CN" altLang="en-US" sz="1600" dirty="0">
                <a:latin typeface="FangSong" panose="02010609060101010101" pitchFamily="49" charset="-122"/>
                <a:ea typeface="FangSong" panose="02010609060101010101" pitchFamily="49" charset="-122"/>
              </a:rPr>
              <a:t>和</a:t>
            </a:r>
            <a:r>
              <a:rPr lang="en-US" altLang="zh-CN" sz="1600" dirty="0">
                <a:latin typeface="FangSong" panose="02010609060101010101" pitchFamily="49" charset="-122"/>
                <a:ea typeface="FangSong" panose="02010609060101010101" pitchFamily="49" charset="-122"/>
              </a:rPr>
              <a:t>3GPP2</a:t>
            </a:r>
            <a:r>
              <a:rPr lang="zh-CN" altLang="en-US" sz="1600" dirty="0">
                <a:latin typeface="FangSong" panose="02010609060101010101" pitchFamily="49" charset="-122"/>
                <a:ea typeface="FangSong" panose="02010609060101010101" pitchFamily="49" charset="-122"/>
              </a:rPr>
              <a:t>）的标准制定工作，研究成果已形成</a:t>
            </a:r>
            <a:r>
              <a:rPr lang="en-US" altLang="zh-CN" sz="1600" dirty="0">
                <a:latin typeface="FangSong" panose="02010609060101010101" pitchFamily="49" charset="-122"/>
                <a:ea typeface="FangSong" panose="02010609060101010101" pitchFamily="49" charset="-122"/>
              </a:rPr>
              <a:t>4</a:t>
            </a:r>
            <a:r>
              <a:rPr lang="zh-CN" altLang="en-US" sz="1600" dirty="0">
                <a:latin typeface="FangSong" panose="02010609060101010101" pitchFamily="49" charset="-122"/>
                <a:ea typeface="FangSong" panose="02010609060101010101" pitchFamily="49" charset="-122"/>
              </a:rPr>
              <a:t>项</a:t>
            </a:r>
            <a:r>
              <a:rPr lang="en-US" altLang="zh-CN" sz="1600" dirty="0">
                <a:latin typeface="FangSong" panose="02010609060101010101" pitchFamily="49" charset="-122"/>
                <a:ea typeface="FangSong" panose="02010609060101010101" pitchFamily="49" charset="-122"/>
              </a:rPr>
              <a:t>3GPP</a:t>
            </a:r>
            <a:r>
              <a:rPr lang="zh-CN" altLang="en-US" sz="1600" dirty="0">
                <a:latin typeface="FangSong" panose="02010609060101010101" pitchFamily="49" charset="-122"/>
                <a:ea typeface="FangSong" panose="02010609060101010101" pitchFamily="49" charset="-122"/>
              </a:rPr>
              <a:t>国际标准，被</a:t>
            </a:r>
            <a:r>
              <a:rPr lang="en-US" altLang="zh-CN" sz="1600" dirty="0">
                <a:latin typeface="FangSong" panose="02010609060101010101" pitchFamily="49" charset="-122"/>
                <a:ea typeface="FangSong" panose="02010609060101010101" pitchFamily="49" charset="-122"/>
              </a:rPr>
              <a:t>3GPP</a:t>
            </a:r>
            <a:r>
              <a:rPr lang="zh-CN" altLang="en-US" sz="1600" dirty="0">
                <a:latin typeface="FangSong" panose="02010609060101010101" pitchFamily="49" charset="-122"/>
                <a:ea typeface="FangSong" panose="02010609060101010101" pitchFamily="49" charset="-122"/>
              </a:rPr>
              <a:t> </a:t>
            </a:r>
            <a:r>
              <a:rPr lang="en-US" altLang="zh-CN" sz="1600" dirty="0">
                <a:latin typeface="FangSong" panose="02010609060101010101" pitchFamily="49" charset="-122"/>
                <a:ea typeface="FangSong" panose="02010609060101010101" pitchFamily="49" charset="-122"/>
              </a:rPr>
              <a:t>SA5</a:t>
            </a:r>
            <a:r>
              <a:rPr lang="zh-CN" altLang="en-US" sz="1600" dirty="0">
                <a:latin typeface="FangSong" panose="02010609060101010101" pitchFamily="49" charset="-122"/>
                <a:ea typeface="FangSong" panose="02010609060101010101" pitchFamily="49" charset="-122"/>
              </a:rPr>
              <a:t>授予突出贡献奖荣誉称号</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主持编制了</a:t>
            </a:r>
            <a:r>
              <a:rPr lang="en-US" altLang="zh-CN" sz="1600" dirty="0">
                <a:latin typeface="FangSong" panose="02010609060101010101" pitchFamily="49" charset="-122"/>
                <a:ea typeface="FangSong" panose="02010609060101010101" pitchFamily="49" charset="-122"/>
              </a:rPr>
              <a:t>18</a:t>
            </a:r>
            <a:r>
              <a:rPr lang="zh-CN" altLang="en-US" sz="1600" dirty="0">
                <a:latin typeface="FangSong" panose="02010609060101010101" pitchFamily="49" charset="-122"/>
                <a:ea typeface="FangSong" panose="02010609060101010101" pitchFamily="49" charset="-122"/>
              </a:rPr>
              <a:t>项中国通信行业标准和</a:t>
            </a:r>
            <a:r>
              <a:rPr lang="en-US" altLang="zh-CN" sz="1600" dirty="0">
                <a:latin typeface="FangSong" panose="02010609060101010101" pitchFamily="49" charset="-122"/>
                <a:ea typeface="FangSong" panose="02010609060101010101" pitchFamily="49" charset="-122"/>
              </a:rPr>
              <a:t>4</a:t>
            </a:r>
            <a:r>
              <a:rPr lang="zh-CN" altLang="en-US" sz="1600" dirty="0">
                <a:latin typeface="FangSong" panose="02010609060101010101" pitchFamily="49" charset="-122"/>
                <a:ea typeface="FangSong" panose="02010609060101010101" pitchFamily="49" charset="-122"/>
              </a:rPr>
              <a:t>项</a:t>
            </a:r>
            <a:r>
              <a:rPr lang="en-US" altLang="zh-CN" sz="1600" dirty="0">
                <a:latin typeface="FangSong" panose="02010609060101010101" pitchFamily="49" charset="-122"/>
                <a:ea typeface="FangSong" panose="02010609060101010101" pitchFamily="49" charset="-122"/>
              </a:rPr>
              <a:t>3GPP</a:t>
            </a:r>
            <a:r>
              <a:rPr lang="zh-CN" altLang="en-US" sz="1600" dirty="0">
                <a:latin typeface="FangSong" panose="02010609060101010101" pitchFamily="49" charset="-122"/>
                <a:ea typeface="FangSong" panose="02010609060101010101" pitchFamily="49" charset="-122"/>
              </a:rPr>
              <a:t>国际标准，参与完成了</a:t>
            </a:r>
            <a:r>
              <a:rPr lang="en-US" altLang="zh-CN" sz="1600" dirty="0">
                <a:latin typeface="FangSong" panose="02010609060101010101" pitchFamily="49" charset="-122"/>
                <a:ea typeface="FangSong" panose="02010609060101010101" pitchFamily="49" charset="-122"/>
              </a:rPr>
              <a:t>3</a:t>
            </a:r>
            <a:r>
              <a:rPr lang="zh-CN" altLang="en-US" sz="1600" dirty="0">
                <a:latin typeface="FangSong" panose="02010609060101010101" pitchFamily="49" charset="-122"/>
                <a:ea typeface="FangSong" panose="02010609060101010101" pitchFamily="49" charset="-122"/>
              </a:rPr>
              <a:t>项</a:t>
            </a:r>
            <a:r>
              <a:rPr lang="en-US" altLang="zh-CN" sz="1600" dirty="0">
                <a:latin typeface="FangSong" panose="02010609060101010101" pitchFamily="49" charset="-122"/>
                <a:ea typeface="FangSong" panose="02010609060101010101" pitchFamily="49" charset="-122"/>
              </a:rPr>
              <a:t>ITU-T</a:t>
            </a:r>
            <a:r>
              <a:rPr lang="zh-CN" altLang="en-US" sz="1600" dirty="0">
                <a:latin typeface="FangSong" panose="02010609060101010101" pitchFamily="49" charset="-122"/>
                <a:ea typeface="FangSong" panose="02010609060101010101" pitchFamily="49" charset="-122"/>
              </a:rPr>
              <a:t>国际标准和</a:t>
            </a:r>
            <a:r>
              <a:rPr lang="en-US" altLang="zh-CN" sz="1600" dirty="0">
                <a:latin typeface="FangSong" panose="02010609060101010101" pitchFamily="49" charset="-122"/>
                <a:ea typeface="FangSong" panose="02010609060101010101" pitchFamily="49" charset="-122"/>
              </a:rPr>
              <a:t>10</a:t>
            </a:r>
            <a:r>
              <a:rPr lang="zh-CN" altLang="en-US" sz="1600" dirty="0">
                <a:latin typeface="FangSong" panose="02010609060101010101" pitchFamily="49" charset="-122"/>
                <a:ea typeface="FangSong" panose="02010609060101010101" pitchFamily="49" charset="-122"/>
              </a:rPr>
              <a:t>项中国通信行业标准</a:t>
            </a:r>
            <a:endParaRPr lang="en-US" altLang="zh-CN" sz="1600"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260165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angSong" panose="02010609060101010101" pitchFamily="49" charset="-122"/>
                <a:ea typeface="FangSong" panose="02010609060101010101" pitchFamily="49"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angSong" panose="02010609060101010101" pitchFamily="49" charset="-122"/>
                <a:ea typeface="FangSong" panose="02010609060101010101" pitchFamily="49"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angSong" panose="02010609060101010101" pitchFamily="49" charset="-122"/>
                <a:ea typeface="FangSong" panose="02010609060101010101" pitchFamily="49"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044856 w 9143999"/>
              <a:gd name="connsiteY5" fmla="*/ 57555 h 2051818"/>
              <a:gd name="connsiteX6" fmla="*/ 9143999 w 9143999"/>
              <a:gd name="connsiteY6"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130228 h 2182046"/>
              <a:gd name="connsiteX1" fmla="*/ 9143999 w 9143999"/>
              <a:gd name="connsiteY1" fmla="*/ 2182046 h 2182046"/>
              <a:gd name="connsiteX2" fmla="*/ 0 w 9143999"/>
              <a:gd name="connsiteY2" fmla="*/ 2182046 h 2182046"/>
              <a:gd name="connsiteX3" fmla="*/ 0 w 9143999"/>
              <a:gd name="connsiteY3" fmla="*/ 1334305 h 2182046"/>
              <a:gd name="connsiteX4" fmla="*/ 6027 w 9143999"/>
              <a:gd name="connsiteY4" fmla="*/ 0 h 2182046"/>
              <a:gd name="connsiteX5" fmla="*/ 9143999 w 9143999"/>
              <a:gd name="connsiteY5" fmla="*/ 130228 h 2182046"/>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6028 w 9143999"/>
              <a:gd name="connsiteY4" fmla="*/ 11147 h 2127943"/>
              <a:gd name="connsiteX5" fmla="*/ 9124647 w 9143999"/>
              <a:gd name="connsiteY5" fmla="*/ 0 h 2127943"/>
              <a:gd name="connsiteX0" fmla="*/ 9138134 w 9157486"/>
              <a:gd name="connsiteY0" fmla="*/ 0 h 2127943"/>
              <a:gd name="connsiteX1" fmla="*/ 9157486 w 9157486"/>
              <a:gd name="connsiteY1" fmla="*/ 2127943 h 2127943"/>
              <a:gd name="connsiteX2" fmla="*/ 13487 w 9157486"/>
              <a:gd name="connsiteY2" fmla="*/ 2127943 h 2127943"/>
              <a:gd name="connsiteX3" fmla="*/ 13487 w 9157486"/>
              <a:gd name="connsiteY3" fmla="*/ 1280202 h 2127943"/>
              <a:gd name="connsiteX4" fmla="*/ 163 w 9157486"/>
              <a:gd name="connsiteY4" fmla="*/ 141648 h 2127943"/>
              <a:gd name="connsiteX5" fmla="*/ 9138134 w 9157486"/>
              <a:gd name="connsiteY5" fmla="*/ 0 h 212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FangSong" panose="02010609060101010101" pitchFamily="49" charset="-122"/>
              <a:ea typeface="FangSong" panose="02010609060101010101" pitchFamily="49" charset="-122"/>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 fmla="*/ 6858000 w 6941935"/>
              <a:gd name="connsiteY0" fmla="*/ 56823 h 6516240"/>
              <a:gd name="connsiteX1" fmla="*/ 6858000 w 6941935"/>
              <a:gd name="connsiteY1" fmla="*/ 1732102 h 6516240"/>
              <a:gd name="connsiteX2" fmla="*/ 6858000 w 6941935"/>
              <a:gd name="connsiteY2" fmla="*/ 1876524 h 6516240"/>
              <a:gd name="connsiteX3" fmla="*/ 6858000 w 6941935"/>
              <a:gd name="connsiteY3" fmla="*/ 2335590 h 6516240"/>
              <a:gd name="connsiteX4" fmla="*/ 6858000 w 6941935"/>
              <a:gd name="connsiteY4" fmla="*/ 4010869 h 6516240"/>
              <a:gd name="connsiteX5" fmla="*/ 6858000 w 6941935"/>
              <a:gd name="connsiteY5" fmla="*/ 4155291 h 6516240"/>
              <a:gd name="connsiteX6" fmla="*/ 6858000 w 6941935"/>
              <a:gd name="connsiteY6" fmla="*/ 4237473 h 6516240"/>
              <a:gd name="connsiteX7" fmla="*/ 6858000 w 6941935"/>
              <a:gd name="connsiteY7" fmla="*/ 6516240 h 6516240"/>
              <a:gd name="connsiteX8" fmla="*/ 0 w 6941935"/>
              <a:gd name="connsiteY8" fmla="*/ 6516240 h 6516240"/>
              <a:gd name="connsiteX9" fmla="*/ 0 w 6941935"/>
              <a:gd name="connsiteY9" fmla="*/ 4237473 h 6516240"/>
              <a:gd name="connsiteX10" fmla="*/ 0 w 6941935"/>
              <a:gd name="connsiteY10" fmla="*/ 4155291 h 6516240"/>
              <a:gd name="connsiteX11" fmla="*/ 0 w 6941935"/>
              <a:gd name="connsiteY11" fmla="*/ 4010869 h 6516240"/>
              <a:gd name="connsiteX12" fmla="*/ 0 w 6941935"/>
              <a:gd name="connsiteY12" fmla="*/ 3352747 h 6516240"/>
              <a:gd name="connsiteX13" fmla="*/ 0 w 6941935"/>
              <a:gd name="connsiteY13" fmla="*/ 1876524 h 6516240"/>
              <a:gd name="connsiteX14" fmla="*/ 0 w 6941935"/>
              <a:gd name="connsiteY14" fmla="*/ 1732102 h 6516240"/>
              <a:gd name="connsiteX15" fmla="*/ 0 w 6941935"/>
              <a:gd name="connsiteY15" fmla="*/ 1073980 h 6516240"/>
              <a:gd name="connsiteX16" fmla="*/ 227535 w 6941935"/>
              <a:gd name="connsiteY16" fmla="*/ 1223081 h 6516240"/>
              <a:gd name="connsiteX17" fmla="*/ 6270374 w 6941935"/>
              <a:gd name="connsiteY17" fmla="*/ 468824 h 6516240"/>
              <a:gd name="connsiteX18" fmla="*/ 6858000 w 6941935"/>
              <a:gd name="connsiteY18" fmla="*/ 56823 h 6516240"/>
              <a:gd name="connsiteX0" fmla="*/ 6858000 w 6858000"/>
              <a:gd name="connsiteY0" fmla="*/ 4734 h 6464151"/>
              <a:gd name="connsiteX1" fmla="*/ 6858000 w 6858000"/>
              <a:gd name="connsiteY1" fmla="*/ 1680013 h 6464151"/>
              <a:gd name="connsiteX2" fmla="*/ 6858000 w 6858000"/>
              <a:gd name="connsiteY2" fmla="*/ 1824435 h 6464151"/>
              <a:gd name="connsiteX3" fmla="*/ 6858000 w 6858000"/>
              <a:gd name="connsiteY3" fmla="*/ 2283501 h 6464151"/>
              <a:gd name="connsiteX4" fmla="*/ 6858000 w 6858000"/>
              <a:gd name="connsiteY4" fmla="*/ 3958780 h 6464151"/>
              <a:gd name="connsiteX5" fmla="*/ 6858000 w 6858000"/>
              <a:gd name="connsiteY5" fmla="*/ 4103202 h 6464151"/>
              <a:gd name="connsiteX6" fmla="*/ 6858000 w 6858000"/>
              <a:gd name="connsiteY6" fmla="*/ 4185384 h 6464151"/>
              <a:gd name="connsiteX7" fmla="*/ 6858000 w 6858000"/>
              <a:gd name="connsiteY7" fmla="*/ 6464151 h 6464151"/>
              <a:gd name="connsiteX8" fmla="*/ 0 w 6858000"/>
              <a:gd name="connsiteY8" fmla="*/ 6464151 h 6464151"/>
              <a:gd name="connsiteX9" fmla="*/ 0 w 6858000"/>
              <a:gd name="connsiteY9" fmla="*/ 4185384 h 6464151"/>
              <a:gd name="connsiteX10" fmla="*/ 0 w 6858000"/>
              <a:gd name="connsiteY10" fmla="*/ 4103202 h 6464151"/>
              <a:gd name="connsiteX11" fmla="*/ 0 w 6858000"/>
              <a:gd name="connsiteY11" fmla="*/ 3958780 h 6464151"/>
              <a:gd name="connsiteX12" fmla="*/ 0 w 6858000"/>
              <a:gd name="connsiteY12" fmla="*/ 3300658 h 6464151"/>
              <a:gd name="connsiteX13" fmla="*/ 0 w 6858000"/>
              <a:gd name="connsiteY13" fmla="*/ 1824435 h 6464151"/>
              <a:gd name="connsiteX14" fmla="*/ 0 w 6858000"/>
              <a:gd name="connsiteY14" fmla="*/ 1680013 h 6464151"/>
              <a:gd name="connsiteX15" fmla="*/ 0 w 6858000"/>
              <a:gd name="connsiteY15" fmla="*/ 1021891 h 6464151"/>
              <a:gd name="connsiteX16" fmla="*/ 227535 w 6858000"/>
              <a:gd name="connsiteY16" fmla="*/ 1170992 h 6464151"/>
              <a:gd name="connsiteX17" fmla="*/ 6858000 w 6858000"/>
              <a:gd name="connsiteY17" fmla="*/ 4734 h 6464151"/>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858000 w 6858000"/>
              <a:gd name="connsiteY17"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1989615 h 7431875"/>
              <a:gd name="connsiteX16" fmla="*/ 6858003 w 6858003"/>
              <a:gd name="connsiteY16" fmla="*/ 0 h 7431875"/>
              <a:gd name="connsiteX0" fmla="*/ 6872517 w 6872517"/>
              <a:gd name="connsiteY0" fmla="*/ 0 h 7431875"/>
              <a:gd name="connsiteX1" fmla="*/ 6872514 w 6872517"/>
              <a:gd name="connsiteY1" fmla="*/ 2647737 h 7431875"/>
              <a:gd name="connsiteX2" fmla="*/ 6872514 w 6872517"/>
              <a:gd name="connsiteY2" fmla="*/ 2792159 h 7431875"/>
              <a:gd name="connsiteX3" fmla="*/ 6872514 w 6872517"/>
              <a:gd name="connsiteY3" fmla="*/ 3251225 h 7431875"/>
              <a:gd name="connsiteX4" fmla="*/ 6872514 w 6872517"/>
              <a:gd name="connsiteY4" fmla="*/ 4926504 h 7431875"/>
              <a:gd name="connsiteX5" fmla="*/ 6872514 w 6872517"/>
              <a:gd name="connsiteY5" fmla="*/ 5070926 h 7431875"/>
              <a:gd name="connsiteX6" fmla="*/ 6872514 w 6872517"/>
              <a:gd name="connsiteY6" fmla="*/ 5153108 h 7431875"/>
              <a:gd name="connsiteX7" fmla="*/ 6872514 w 6872517"/>
              <a:gd name="connsiteY7" fmla="*/ 7431875 h 7431875"/>
              <a:gd name="connsiteX8" fmla="*/ 14514 w 6872517"/>
              <a:gd name="connsiteY8" fmla="*/ 7431875 h 7431875"/>
              <a:gd name="connsiteX9" fmla="*/ 14514 w 6872517"/>
              <a:gd name="connsiteY9" fmla="*/ 5153108 h 7431875"/>
              <a:gd name="connsiteX10" fmla="*/ 14514 w 6872517"/>
              <a:gd name="connsiteY10" fmla="*/ 5070926 h 7431875"/>
              <a:gd name="connsiteX11" fmla="*/ 14514 w 6872517"/>
              <a:gd name="connsiteY11" fmla="*/ 4926504 h 7431875"/>
              <a:gd name="connsiteX12" fmla="*/ 14514 w 6872517"/>
              <a:gd name="connsiteY12" fmla="*/ 4268382 h 7431875"/>
              <a:gd name="connsiteX13" fmla="*/ 14514 w 6872517"/>
              <a:gd name="connsiteY13" fmla="*/ 2792159 h 7431875"/>
              <a:gd name="connsiteX14" fmla="*/ 14514 w 6872517"/>
              <a:gd name="connsiteY14" fmla="*/ 2647737 h 7431875"/>
              <a:gd name="connsiteX15" fmla="*/ 0 w 6872517"/>
              <a:gd name="connsiteY15" fmla="*/ 480129 h 7431875"/>
              <a:gd name="connsiteX16" fmla="*/ 6872517 w 6872517"/>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552701 h 7431875"/>
              <a:gd name="connsiteX16" fmla="*/ 6858003 w 6858003"/>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552701 h 7431875"/>
              <a:gd name="connsiteX15" fmla="*/ 6858003 w 6858003"/>
              <a:gd name="connsiteY15"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552701 h 7431875"/>
              <a:gd name="connsiteX14" fmla="*/ 6858003 w 6858003"/>
              <a:gd name="connsiteY14"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552701 h 7431875"/>
              <a:gd name="connsiteX13" fmla="*/ 6858003 w 6858003"/>
              <a:gd name="connsiteY13"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552701 h 7431875"/>
              <a:gd name="connsiteX12" fmla="*/ 6858003 w 6858003"/>
              <a:gd name="connsiteY12"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52701 h 7431875"/>
              <a:gd name="connsiteX11" fmla="*/ 6858003 w 6858003"/>
              <a:gd name="connsiteY11"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52701 h 7431875"/>
              <a:gd name="connsiteX10" fmla="*/ 6858003 w 6858003"/>
              <a:gd name="connsiteY10"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7431875 h 7431875"/>
              <a:gd name="connsiteX7" fmla="*/ 0 w 6858003"/>
              <a:gd name="connsiteY7" fmla="*/ 7431875 h 7431875"/>
              <a:gd name="connsiteX8" fmla="*/ 0 w 6858003"/>
              <a:gd name="connsiteY8" fmla="*/ 552701 h 7431875"/>
              <a:gd name="connsiteX9" fmla="*/ 6858003 w 6858003"/>
              <a:gd name="connsiteY9"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7431875 h 7431875"/>
              <a:gd name="connsiteX6" fmla="*/ 0 w 6858003"/>
              <a:gd name="connsiteY6" fmla="*/ 7431875 h 7431875"/>
              <a:gd name="connsiteX7" fmla="*/ 0 w 6858003"/>
              <a:gd name="connsiteY7" fmla="*/ 552701 h 7431875"/>
              <a:gd name="connsiteX8" fmla="*/ 6858003 w 6858003"/>
              <a:gd name="connsiteY8"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7431875 h 7431875"/>
              <a:gd name="connsiteX5" fmla="*/ 0 w 6858003"/>
              <a:gd name="connsiteY5" fmla="*/ 7431875 h 7431875"/>
              <a:gd name="connsiteX6" fmla="*/ 0 w 6858003"/>
              <a:gd name="connsiteY6" fmla="*/ 552701 h 7431875"/>
              <a:gd name="connsiteX7" fmla="*/ 6858003 w 6858003"/>
              <a:gd name="connsiteY7"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7431875 h 7431875"/>
              <a:gd name="connsiteX4" fmla="*/ 0 w 6858003"/>
              <a:gd name="connsiteY4" fmla="*/ 7431875 h 7431875"/>
              <a:gd name="connsiteX5" fmla="*/ 0 w 6858003"/>
              <a:gd name="connsiteY5" fmla="*/ 552701 h 7431875"/>
              <a:gd name="connsiteX6" fmla="*/ 6858003 w 6858003"/>
              <a:gd name="connsiteY6" fmla="*/ 0 h 7431875"/>
              <a:gd name="connsiteX0" fmla="*/ 6858003 w 6858003"/>
              <a:gd name="connsiteY0" fmla="*/ 0 h 7431875"/>
              <a:gd name="connsiteX1" fmla="*/ 6858000 w 6858003"/>
              <a:gd name="connsiteY1" fmla="*/ 2647737 h 7431875"/>
              <a:gd name="connsiteX2" fmla="*/ 6858000 w 6858003"/>
              <a:gd name="connsiteY2" fmla="*/ 7431875 h 7431875"/>
              <a:gd name="connsiteX3" fmla="*/ 0 w 6858003"/>
              <a:gd name="connsiteY3" fmla="*/ 7431875 h 7431875"/>
              <a:gd name="connsiteX4" fmla="*/ 0 w 6858003"/>
              <a:gd name="connsiteY4" fmla="*/ 552701 h 7431875"/>
              <a:gd name="connsiteX5" fmla="*/ 6858003 w 6858003"/>
              <a:gd name="connsiteY5" fmla="*/ 0 h 7431875"/>
              <a:gd name="connsiteX0" fmla="*/ 6872517 w 6872517"/>
              <a:gd name="connsiteY0" fmla="*/ 42385 h 6879174"/>
              <a:gd name="connsiteX1" fmla="*/ 6858000 w 6872517"/>
              <a:gd name="connsiteY1" fmla="*/ 2095036 h 6879174"/>
              <a:gd name="connsiteX2" fmla="*/ 6858000 w 6872517"/>
              <a:gd name="connsiteY2" fmla="*/ 6879174 h 6879174"/>
              <a:gd name="connsiteX3" fmla="*/ 0 w 6872517"/>
              <a:gd name="connsiteY3" fmla="*/ 6879174 h 6879174"/>
              <a:gd name="connsiteX4" fmla="*/ 0 w 6872517"/>
              <a:gd name="connsiteY4" fmla="*/ 0 h 6879174"/>
              <a:gd name="connsiteX5" fmla="*/ 6872517 w 6872517"/>
              <a:gd name="connsiteY5" fmla="*/ 42385 h 6879174"/>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56191 w 6858000"/>
              <a:gd name="connsiteY0" fmla="*/ 2147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14742 h 6879174"/>
              <a:gd name="connsiteX0" fmla="*/ 6856191 w 6858000"/>
              <a:gd name="connsiteY0" fmla="*/ 209979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09979 h 6879174"/>
              <a:gd name="connsiteX0" fmla="*/ 6868891 w 6868891"/>
              <a:gd name="connsiteY0" fmla="*/ 197279 h 6879174"/>
              <a:gd name="connsiteX1" fmla="*/ 6858000 w 6868891"/>
              <a:gd name="connsiteY1" fmla="*/ 2095036 h 6879174"/>
              <a:gd name="connsiteX2" fmla="*/ 6858000 w 6868891"/>
              <a:gd name="connsiteY2" fmla="*/ 6879174 h 6879174"/>
              <a:gd name="connsiteX3" fmla="*/ 0 w 6868891"/>
              <a:gd name="connsiteY3" fmla="*/ 6879174 h 6879174"/>
              <a:gd name="connsiteX4" fmla="*/ 0 w 6868891"/>
              <a:gd name="connsiteY4" fmla="*/ 0 h 6879174"/>
              <a:gd name="connsiteX5" fmla="*/ 6868891 w 6868891"/>
              <a:gd name="connsiteY5" fmla="*/ 197279 h 6879174"/>
              <a:gd name="connsiteX0" fmla="*/ 6868891 w 7721392"/>
              <a:gd name="connsiteY0" fmla="*/ 197279 h 6879174"/>
              <a:gd name="connsiteX1" fmla="*/ 6858000 w 7721392"/>
              <a:gd name="connsiteY1" fmla="*/ 6879174 h 6879174"/>
              <a:gd name="connsiteX2" fmla="*/ 0 w 7721392"/>
              <a:gd name="connsiteY2" fmla="*/ 6879174 h 6879174"/>
              <a:gd name="connsiteX3" fmla="*/ 0 w 7721392"/>
              <a:gd name="connsiteY3" fmla="*/ 0 h 6879174"/>
              <a:gd name="connsiteX4" fmla="*/ 6868891 w 7721392"/>
              <a:gd name="connsiteY4" fmla="*/ 197279 h 6879174"/>
              <a:gd name="connsiteX0" fmla="*/ 6868891 w 7373946"/>
              <a:gd name="connsiteY0" fmla="*/ 197279 h 6879174"/>
              <a:gd name="connsiteX1" fmla="*/ 6858000 w 7373946"/>
              <a:gd name="connsiteY1" fmla="*/ 6879174 h 6879174"/>
              <a:gd name="connsiteX2" fmla="*/ 0 w 7373946"/>
              <a:gd name="connsiteY2" fmla="*/ 6879174 h 6879174"/>
              <a:gd name="connsiteX3" fmla="*/ 0 w 7373946"/>
              <a:gd name="connsiteY3" fmla="*/ 0 h 6879174"/>
              <a:gd name="connsiteX4" fmla="*/ 6868891 w 7373946"/>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7374082"/>
              <a:gd name="connsiteY0" fmla="*/ 197279 h 7217839"/>
              <a:gd name="connsiteX1" fmla="*/ 6858000 w 7374082"/>
              <a:gd name="connsiteY1" fmla="*/ 6879174 h 7217839"/>
              <a:gd name="connsiteX2" fmla="*/ 0 w 7374082"/>
              <a:gd name="connsiteY2" fmla="*/ 6879174 h 7217839"/>
              <a:gd name="connsiteX3" fmla="*/ 0 w 7374082"/>
              <a:gd name="connsiteY3" fmla="*/ 0 h 7217839"/>
              <a:gd name="connsiteX4" fmla="*/ 6868891 w 7374082"/>
              <a:gd name="connsiteY4" fmla="*/ 197279 h 7217839"/>
              <a:gd name="connsiteX0" fmla="*/ 6868891 w 7513044"/>
              <a:gd name="connsiteY0" fmla="*/ 197279 h 6879174"/>
              <a:gd name="connsiteX1" fmla="*/ 6858000 w 7513044"/>
              <a:gd name="connsiteY1" fmla="*/ 6879174 h 6879174"/>
              <a:gd name="connsiteX2" fmla="*/ 0 w 7513044"/>
              <a:gd name="connsiteY2" fmla="*/ 6879174 h 6879174"/>
              <a:gd name="connsiteX3" fmla="*/ 0 w 7513044"/>
              <a:gd name="connsiteY3" fmla="*/ 0 h 6879174"/>
              <a:gd name="connsiteX4" fmla="*/ 6868891 w 7513044"/>
              <a:gd name="connsiteY4" fmla="*/ 197279 h 6879174"/>
              <a:gd name="connsiteX0" fmla="*/ 6868891 w 7374082"/>
              <a:gd name="connsiteY0" fmla="*/ 197279 h 6879174"/>
              <a:gd name="connsiteX1" fmla="*/ 6858000 w 7374082"/>
              <a:gd name="connsiteY1" fmla="*/ 6879174 h 6879174"/>
              <a:gd name="connsiteX2" fmla="*/ 0 w 7374082"/>
              <a:gd name="connsiteY2" fmla="*/ 6879174 h 6879174"/>
              <a:gd name="connsiteX3" fmla="*/ 0 w 7374082"/>
              <a:gd name="connsiteY3" fmla="*/ 0 h 6879174"/>
              <a:gd name="connsiteX4" fmla="*/ 6868891 w 7374082"/>
              <a:gd name="connsiteY4" fmla="*/ 197279 h 6879174"/>
              <a:gd name="connsiteX0" fmla="*/ 6868891 w 6868891"/>
              <a:gd name="connsiteY0" fmla="*/ 197279 h 6879174"/>
              <a:gd name="connsiteX1" fmla="*/ 6858000 w 6868891"/>
              <a:gd name="connsiteY1" fmla="*/ 6879174 h 6879174"/>
              <a:gd name="connsiteX2" fmla="*/ 0 w 6868891"/>
              <a:gd name="connsiteY2" fmla="*/ 6879174 h 6879174"/>
              <a:gd name="connsiteX3" fmla="*/ 0 w 6868891"/>
              <a:gd name="connsiteY3" fmla="*/ 0 h 6879174"/>
              <a:gd name="connsiteX4" fmla="*/ 6868891 w 6868891"/>
              <a:gd name="connsiteY4" fmla="*/ 197279 h 687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FangSong" panose="02010609060101010101" pitchFamily="49" charset="-122"/>
              <a:ea typeface="FangSong"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CFE8BF1E-3B09-1A4F-94A5-2D9E6EAE3568}"/>
              </a:ext>
            </a:extLst>
          </p:cNvPr>
          <p:cNvGrpSpPr/>
          <p:nvPr/>
        </p:nvGrpSpPr>
        <p:grpSpPr>
          <a:xfrm>
            <a:off x="7294012" y="2540142"/>
            <a:ext cx="3619876" cy="2943434"/>
            <a:chOff x="7294012" y="2513259"/>
            <a:chExt cx="1673392" cy="1788913"/>
          </a:xfrm>
        </p:grpSpPr>
        <p:sp>
          <p:nvSpPr>
            <p:cNvPr id="72" name="矩形 71"/>
            <p:cNvSpPr/>
            <p:nvPr/>
          </p:nvSpPr>
          <p:spPr>
            <a:xfrm>
              <a:off x="7294012" y="2513259"/>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FangSong" panose="02010609060101010101" pitchFamily="49" charset="-122"/>
                  <a:ea typeface="FangSong" panose="02010609060101010101" pitchFamily="49" charset="-122"/>
                  <a:sym typeface="微软雅黑" panose="020B0503020204020204" pitchFamily="34" charset="-122"/>
                </a:rPr>
                <a:t>1</a:t>
              </a:r>
              <a:endParaRPr lang="zh-CN" altLang="en-US" sz="2000" b="1"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73" name="矩形 72"/>
            <p:cNvSpPr/>
            <p:nvPr/>
          </p:nvSpPr>
          <p:spPr>
            <a:xfrm>
              <a:off x="7756816" y="2550073"/>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000" b="1" dirty="0">
                  <a:solidFill>
                    <a:schemeClr val="accent1"/>
                  </a:solidFill>
                  <a:latin typeface="FangSong" panose="02010609060101010101" pitchFamily="49" charset="-122"/>
                  <a:ea typeface="FangSong" panose="02010609060101010101" pitchFamily="49" charset="-122"/>
                  <a:sym typeface="微软雅黑" panose="020B0503020204020204" pitchFamily="34" charset="-122"/>
                </a:rPr>
                <a:t>项目背景</a:t>
              </a:r>
            </a:p>
          </p:txBody>
        </p:sp>
        <p:sp>
          <p:nvSpPr>
            <p:cNvPr id="74" name="矩形 73"/>
            <p:cNvSpPr/>
            <p:nvPr/>
          </p:nvSpPr>
          <p:spPr>
            <a:xfrm>
              <a:off x="7294012" y="3003962"/>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FangSong" panose="02010609060101010101" pitchFamily="49" charset="-122"/>
                  <a:ea typeface="FangSong" panose="02010609060101010101" pitchFamily="49" charset="-122"/>
                  <a:sym typeface="微软雅黑" panose="020B0503020204020204" pitchFamily="34" charset="-122"/>
                </a:rPr>
                <a:t>2</a:t>
              </a:r>
              <a:endParaRPr lang="zh-CN" altLang="en-US" sz="2000" b="1"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75" name="矩形 74"/>
            <p:cNvSpPr/>
            <p:nvPr/>
          </p:nvSpPr>
          <p:spPr>
            <a:xfrm>
              <a:off x="7756816" y="3040776"/>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000" b="1" dirty="0">
                  <a:solidFill>
                    <a:schemeClr val="tx1">
                      <a:lumMod val="50000"/>
                      <a:lumOff val="50000"/>
                    </a:schemeClr>
                  </a:solidFill>
                  <a:latin typeface="FangSong" panose="02010609060101010101" pitchFamily="49" charset="-122"/>
                  <a:ea typeface="FangSong" panose="02010609060101010101" pitchFamily="49" charset="-122"/>
                  <a:sym typeface="微软雅黑" panose="020B0503020204020204" pitchFamily="34" charset="-122"/>
                </a:rPr>
                <a:t>关键技术</a:t>
              </a:r>
            </a:p>
          </p:txBody>
        </p:sp>
        <p:sp>
          <p:nvSpPr>
            <p:cNvPr id="76" name="矩形 75"/>
            <p:cNvSpPr/>
            <p:nvPr/>
          </p:nvSpPr>
          <p:spPr>
            <a:xfrm>
              <a:off x="7294012" y="349466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FangSong" panose="02010609060101010101" pitchFamily="49" charset="-122"/>
                  <a:ea typeface="FangSong" panose="02010609060101010101" pitchFamily="49" charset="-122"/>
                  <a:sym typeface="微软雅黑" panose="020B0503020204020204" pitchFamily="34" charset="-122"/>
                </a:rPr>
                <a:t>3</a:t>
              </a:r>
              <a:endParaRPr lang="zh-CN" altLang="en-US" sz="2000" b="1"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77" name="矩形 76"/>
            <p:cNvSpPr/>
            <p:nvPr/>
          </p:nvSpPr>
          <p:spPr>
            <a:xfrm>
              <a:off x="7756816" y="3531481"/>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000" b="1" dirty="0">
                  <a:solidFill>
                    <a:schemeClr val="tx1">
                      <a:lumMod val="50000"/>
                      <a:lumOff val="50000"/>
                    </a:schemeClr>
                  </a:solidFill>
                  <a:latin typeface="FangSong" panose="02010609060101010101" pitchFamily="49" charset="-122"/>
                  <a:ea typeface="FangSong" panose="02010609060101010101" pitchFamily="49" charset="-122"/>
                  <a:sym typeface="微软雅黑" panose="020B0503020204020204" pitchFamily="34" charset="-122"/>
                </a:rPr>
                <a:t>应用场景</a:t>
              </a:r>
            </a:p>
          </p:txBody>
        </p:sp>
        <p:sp>
          <p:nvSpPr>
            <p:cNvPr id="78" name="矩形 77"/>
            <p:cNvSpPr/>
            <p:nvPr/>
          </p:nvSpPr>
          <p:spPr>
            <a:xfrm>
              <a:off x="7294012" y="398537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FangSong" panose="02010609060101010101" pitchFamily="49" charset="-122"/>
                  <a:ea typeface="FangSong" panose="02010609060101010101" pitchFamily="49" charset="-122"/>
                  <a:sym typeface="微软雅黑" panose="020B0503020204020204" pitchFamily="34" charset="-122"/>
                </a:rPr>
                <a:t>4</a:t>
              </a:r>
              <a:endParaRPr lang="zh-CN" altLang="en-US" sz="2000" b="1"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79" name="矩形 78"/>
            <p:cNvSpPr/>
            <p:nvPr/>
          </p:nvSpPr>
          <p:spPr>
            <a:xfrm>
              <a:off x="7756816" y="4022186"/>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000" b="1" dirty="0">
                  <a:solidFill>
                    <a:schemeClr val="tx1">
                      <a:lumMod val="50000"/>
                      <a:lumOff val="50000"/>
                    </a:schemeClr>
                  </a:solidFill>
                  <a:latin typeface="FangSong" panose="02010609060101010101" pitchFamily="49" charset="-122"/>
                  <a:ea typeface="FangSong" panose="02010609060101010101" pitchFamily="49" charset="-122"/>
                  <a:sym typeface="微软雅黑" panose="020B0503020204020204" pitchFamily="34" charset="-122"/>
                </a:rPr>
                <a:t>创新策略</a:t>
              </a:r>
            </a:p>
          </p:txBody>
        </p:sp>
      </p:grpSp>
      <p:sp>
        <p:nvSpPr>
          <p:cNvPr id="24" name="文本框 23">
            <a:extLst>
              <a:ext uri="{FF2B5EF4-FFF2-40B4-BE49-F238E27FC236}">
                <a16:creationId xmlns:a16="http://schemas.microsoft.com/office/drawing/2014/main" id="{8F1422A7-7A7C-476D-A7B7-3AA70DACB57F}"/>
              </a:ext>
            </a:extLst>
          </p:cNvPr>
          <p:cNvSpPr txBox="1"/>
          <p:nvPr/>
        </p:nvSpPr>
        <p:spPr>
          <a:xfrm>
            <a:off x="7166392" y="1305887"/>
            <a:ext cx="3435556"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r>
              <a:rPr lang="zh-CN" altLang="en-US" sz="3600" dirty="0">
                <a:latin typeface="FangSong" panose="02010609060101010101" pitchFamily="49" charset="-122"/>
                <a:ea typeface="FangSong" panose="02010609060101010101" pitchFamily="49" charset="-122"/>
                <a:sym typeface="微软雅黑" panose="020B0503020204020204" pitchFamily="34" charset="-122"/>
              </a:rPr>
              <a:t>目录 </a:t>
            </a:r>
            <a:r>
              <a:rPr lang="en-US" altLang="zh-CN" sz="3600" dirty="0">
                <a:latin typeface="FangSong" panose="02010609060101010101" pitchFamily="49" charset="-122"/>
                <a:ea typeface="FangSong" panose="02010609060101010101" pitchFamily="49" charset="-122"/>
                <a:sym typeface="微软雅黑" panose="020B0503020204020204" pitchFamily="34" charset="-122"/>
              </a:rPr>
              <a:t>| CONTENT</a:t>
            </a:r>
          </a:p>
        </p:txBody>
      </p:sp>
      <p:grpSp>
        <p:nvGrpSpPr>
          <p:cNvPr id="25" name="组合 24">
            <a:extLst>
              <a:ext uri="{FF2B5EF4-FFF2-40B4-BE49-F238E27FC236}">
                <a16:creationId xmlns:a16="http://schemas.microsoft.com/office/drawing/2014/main" id="{7968D5D2-3416-C64A-94FF-C80D75425203}"/>
              </a:ext>
            </a:extLst>
          </p:cNvPr>
          <p:cNvGrpSpPr/>
          <p:nvPr/>
        </p:nvGrpSpPr>
        <p:grpSpPr>
          <a:xfrm>
            <a:off x="10165492" y="81273"/>
            <a:ext cx="2026508" cy="1043674"/>
            <a:chOff x="10165492" y="81273"/>
            <a:chExt cx="2026508" cy="1043674"/>
          </a:xfrm>
        </p:grpSpPr>
        <p:pic>
          <p:nvPicPr>
            <p:cNvPr id="27" name="图片 26">
              <a:extLst>
                <a:ext uri="{FF2B5EF4-FFF2-40B4-BE49-F238E27FC236}">
                  <a16:creationId xmlns:a16="http://schemas.microsoft.com/office/drawing/2014/main" id="{0530D536-AB00-5D43-972B-C6D1292F2411}"/>
                </a:ext>
              </a:extLst>
            </p:cNvPr>
            <p:cNvPicPr>
              <a:picLocks noChangeAspect="1"/>
            </p:cNvPicPr>
            <p:nvPr/>
          </p:nvPicPr>
          <p:blipFill>
            <a:blip r:embed="rId3"/>
            <a:stretch>
              <a:fillRect/>
            </a:stretch>
          </p:blipFill>
          <p:spPr>
            <a:xfrm>
              <a:off x="10638388" y="81273"/>
              <a:ext cx="1080715" cy="810536"/>
            </a:xfrm>
            <a:prstGeom prst="rect">
              <a:avLst/>
            </a:prstGeom>
          </p:spPr>
        </p:pic>
        <p:sp>
          <p:nvSpPr>
            <p:cNvPr id="28" name="矩形 27">
              <a:extLst>
                <a:ext uri="{FF2B5EF4-FFF2-40B4-BE49-F238E27FC236}">
                  <a16:creationId xmlns:a16="http://schemas.microsoft.com/office/drawing/2014/main" id="{18D3AEEC-E5D5-4547-9207-CF1290DD072A}"/>
                </a:ext>
              </a:extLst>
            </p:cNvPr>
            <p:cNvSpPr/>
            <p:nvPr/>
          </p:nvSpPr>
          <p:spPr>
            <a:xfrm>
              <a:off x="10165492" y="847948"/>
              <a:ext cx="2026508" cy="276999"/>
            </a:xfrm>
            <a:prstGeom prst="rect">
              <a:avLst/>
            </a:prstGeom>
          </p:spPr>
          <p:txBody>
            <a:bodyPr wrap="square">
              <a:spAutoFit/>
            </a:bodyPr>
            <a:lstStyle/>
            <a:p>
              <a:pPr algn="ct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Musk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Need</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Mask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Platform</a:t>
              </a:r>
            </a:p>
          </p:txBody>
        </p:sp>
      </p:grpSp>
      <p:grpSp>
        <p:nvGrpSpPr>
          <p:cNvPr id="5" name="组合 4">
            <a:extLst>
              <a:ext uri="{FF2B5EF4-FFF2-40B4-BE49-F238E27FC236}">
                <a16:creationId xmlns:a16="http://schemas.microsoft.com/office/drawing/2014/main" id="{A61C51B9-5497-F04B-8776-21F6AD6FDDCC}"/>
              </a:ext>
            </a:extLst>
          </p:cNvPr>
          <p:cNvGrpSpPr/>
          <p:nvPr/>
        </p:nvGrpSpPr>
        <p:grpSpPr>
          <a:xfrm>
            <a:off x="373973" y="1614974"/>
            <a:ext cx="2924321" cy="3912938"/>
            <a:chOff x="373973" y="1614974"/>
            <a:chExt cx="2924321" cy="3912938"/>
          </a:xfrm>
        </p:grpSpPr>
        <p:sp>
          <p:nvSpPr>
            <p:cNvPr id="26" name="文本框 25">
              <a:extLst>
                <a:ext uri="{FF2B5EF4-FFF2-40B4-BE49-F238E27FC236}">
                  <a16:creationId xmlns:a16="http://schemas.microsoft.com/office/drawing/2014/main" id="{D70885BF-3EB5-E946-8B49-E2778437791F}"/>
                </a:ext>
              </a:extLst>
            </p:cNvPr>
            <p:cNvSpPr txBox="1"/>
            <p:nvPr/>
          </p:nvSpPr>
          <p:spPr>
            <a:xfrm>
              <a:off x="651177" y="3773586"/>
              <a:ext cx="2373324" cy="1754326"/>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pPr algn="ctr"/>
              <a:r>
                <a:rPr lang="en-US" altLang="zh-CN"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Musk</a:t>
              </a:r>
              <a:r>
                <a:rPr lang="zh-CN" altLang="en-US"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Need</a:t>
              </a:r>
              <a:r>
                <a:rPr lang="zh-CN" altLang="en-US"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Mask</a:t>
              </a:r>
              <a:r>
                <a:rPr lang="zh-CN" altLang="en-US"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Platform</a:t>
              </a:r>
            </a:p>
          </p:txBody>
        </p:sp>
        <p:pic>
          <p:nvPicPr>
            <p:cNvPr id="4" name="图片 3">
              <a:extLst>
                <a:ext uri="{FF2B5EF4-FFF2-40B4-BE49-F238E27FC236}">
                  <a16:creationId xmlns:a16="http://schemas.microsoft.com/office/drawing/2014/main" id="{3308B7C9-881A-264D-8E84-4524998F9CE1}"/>
                </a:ext>
              </a:extLst>
            </p:cNvPr>
            <p:cNvPicPr>
              <a:picLocks noChangeAspect="1"/>
            </p:cNvPicPr>
            <p:nvPr/>
          </p:nvPicPr>
          <p:blipFill>
            <a:blip r:embed="rId3">
              <a:lum bright="70000" contrast="-70000"/>
            </a:blip>
            <a:stretch>
              <a:fillRect/>
            </a:stretch>
          </p:blipFill>
          <p:spPr>
            <a:xfrm>
              <a:off x="373973" y="1614974"/>
              <a:ext cx="2924321" cy="2193241"/>
            </a:xfrm>
            <a:prstGeom prst="rect">
              <a:avLst/>
            </a:prstGeom>
          </p:spPr>
        </p:pic>
      </p:grpSp>
    </p:spTree>
    <p:extLst>
      <p:ext uri="{BB962C8B-B14F-4D97-AF65-F5344CB8AC3E}">
        <p14:creationId xmlns:p14="http://schemas.microsoft.com/office/powerpoint/2010/main" val="30130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A80F54F-A342-9742-804D-F22EEE6EF31E}"/>
              </a:ext>
            </a:extLst>
          </p:cNvPr>
          <p:cNvSpPr txBox="1">
            <a:spLocks/>
          </p:cNvSpPr>
          <p:nvPr/>
        </p:nvSpPr>
        <p:spPr>
          <a:xfrm>
            <a:off x="337695" y="236429"/>
            <a:ext cx="8654498" cy="490537"/>
          </a:xfrm>
          <a:prstGeom prst="rect">
            <a:avLst/>
          </a:prstGeom>
        </p:spPr>
        <p:txBody>
          <a:bodyPr vert="horz" lIns="68580" tIns="34290" rIns="68580" bIns="34290" rtlCol="0" anchor="ctr">
            <a:noAutofit/>
          </a:bodyPr>
          <a:lstStyle>
            <a:defPPr>
              <a:defRPr lang="zh-CN"/>
            </a:defPPr>
            <a:lvl1pPr>
              <a:lnSpc>
                <a:spcPct val="90000"/>
              </a:lnSpc>
              <a:spcBef>
                <a:spcPct val="0"/>
              </a:spcBef>
              <a:buNone/>
              <a:defRPr sz="4000" b="1">
                <a:latin typeface="微软雅黑" panose="020B0503020204020204" pitchFamily="34" charset="-122"/>
                <a:ea typeface="微软雅黑" panose="020B0503020204020204" pitchFamily="34" charset="-122"/>
                <a:cs typeface="+mj-cs"/>
              </a:defRPr>
            </a:lvl1pPr>
          </a:lstStyle>
          <a:p>
            <a:r>
              <a:rPr lang="en-US" altLang="zh-CN" dirty="0">
                <a:latin typeface="FangSong" panose="02010609060101010101" pitchFamily="49" charset="-122"/>
                <a:ea typeface="FangSong" panose="02010609060101010101" pitchFamily="49" charset="-122"/>
              </a:rPr>
              <a:t>4.</a:t>
            </a:r>
            <a:r>
              <a:rPr lang="zh-CN" altLang="en-US" dirty="0">
                <a:latin typeface="FangSong" panose="02010609060101010101" pitchFamily="49" charset="-122"/>
                <a:ea typeface="FangSong" panose="02010609060101010101" pitchFamily="49" charset="-122"/>
              </a:rPr>
              <a:t>核心团队</a:t>
            </a:r>
          </a:p>
        </p:txBody>
      </p:sp>
      <p:pic>
        <p:nvPicPr>
          <p:cNvPr id="6" name="图片 5">
            <a:extLst>
              <a:ext uri="{FF2B5EF4-FFF2-40B4-BE49-F238E27FC236}">
                <a16:creationId xmlns:a16="http://schemas.microsoft.com/office/drawing/2014/main" id="{21D2A08B-3556-A746-9F8D-426615DFF140}"/>
              </a:ext>
            </a:extLst>
          </p:cNvPr>
          <p:cNvPicPr>
            <a:picLocks noChangeAspect="1"/>
          </p:cNvPicPr>
          <p:nvPr/>
        </p:nvPicPr>
        <p:blipFill>
          <a:blip r:embed="rId2"/>
          <a:stretch>
            <a:fillRect/>
          </a:stretch>
        </p:blipFill>
        <p:spPr>
          <a:xfrm>
            <a:off x="915871" y="758624"/>
            <a:ext cx="1624031" cy="2273643"/>
          </a:xfrm>
          <a:prstGeom prst="rect">
            <a:avLst/>
          </a:prstGeom>
        </p:spPr>
      </p:pic>
      <p:pic>
        <p:nvPicPr>
          <p:cNvPr id="7" name="图片 6">
            <a:extLst>
              <a:ext uri="{FF2B5EF4-FFF2-40B4-BE49-F238E27FC236}">
                <a16:creationId xmlns:a16="http://schemas.microsoft.com/office/drawing/2014/main" id="{4B668E9F-5F06-884B-8773-0994E462F2F2}"/>
              </a:ext>
            </a:extLst>
          </p:cNvPr>
          <p:cNvPicPr>
            <a:picLocks noChangeAspect="1"/>
          </p:cNvPicPr>
          <p:nvPr/>
        </p:nvPicPr>
        <p:blipFill>
          <a:blip r:embed="rId3"/>
          <a:stretch>
            <a:fillRect/>
          </a:stretch>
        </p:blipFill>
        <p:spPr>
          <a:xfrm>
            <a:off x="3961295" y="758624"/>
            <a:ext cx="1624031" cy="2273643"/>
          </a:xfrm>
          <a:prstGeom prst="rect">
            <a:avLst/>
          </a:prstGeom>
        </p:spPr>
      </p:pic>
      <p:pic>
        <p:nvPicPr>
          <p:cNvPr id="9" name="图片 8">
            <a:extLst>
              <a:ext uri="{FF2B5EF4-FFF2-40B4-BE49-F238E27FC236}">
                <a16:creationId xmlns:a16="http://schemas.microsoft.com/office/drawing/2014/main" id="{B9E4C469-343B-3C4B-B2DF-B947590A14B4}"/>
              </a:ext>
            </a:extLst>
          </p:cNvPr>
          <p:cNvPicPr>
            <a:picLocks noChangeAspect="1"/>
          </p:cNvPicPr>
          <p:nvPr/>
        </p:nvPicPr>
        <p:blipFill>
          <a:blip r:embed="rId4"/>
          <a:stretch>
            <a:fillRect/>
          </a:stretch>
        </p:blipFill>
        <p:spPr>
          <a:xfrm>
            <a:off x="9876282" y="758623"/>
            <a:ext cx="1624031" cy="2273644"/>
          </a:xfrm>
          <a:prstGeom prst="rect">
            <a:avLst/>
          </a:prstGeom>
        </p:spPr>
      </p:pic>
      <p:pic>
        <p:nvPicPr>
          <p:cNvPr id="11" name="图片 10">
            <a:extLst>
              <a:ext uri="{FF2B5EF4-FFF2-40B4-BE49-F238E27FC236}">
                <a16:creationId xmlns:a16="http://schemas.microsoft.com/office/drawing/2014/main" id="{5763CC2D-0DA3-144E-AD92-4219D24949BB}"/>
              </a:ext>
            </a:extLst>
          </p:cNvPr>
          <p:cNvPicPr>
            <a:picLocks noChangeAspect="1"/>
          </p:cNvPicPr>
          <p:nvPr/>
        </p:nvPicPr>
        <p:blipFill>
          <a:blip r:embed="rId5"/>
          <a:stretch>
            <a:fillRect/>
          </a:stretch>
        </p:blipFill>
        <p:spPr>
          <a:xfrm>
            <a:off x="7006720" y="758623"/>
            <a:ext cx="1624031" cy="2273644"/>
          </a:xfrm>
          <a:prstGeom prst="rect">
            <a:avLst/>
          </a:prstGeom>
        </p:spPr>
      </p:pic>
      <p:sp>
        <p:nvSpPr>
          <p:cNvPr id="12" name="文本框 11">
            <a:extLst>
              <a:ext uri="{FF2B5EF4-FFF2-40B4-BE49-F238E27FC236}">
                <a16:creationId xmlns:a16="http://schemas.microsoft.com/office/drawing/2014/main" id="{792F5EF2-8C60-2045-9402-6B7E4BF3750E}"/>
              </a:ext>
            </a:extLst>
          </p:cNvPr>
          <p:cNvSpPr txBox="1"/>
          <p:nvPr/>
        </p:nvSpPr>
        <p:spPr>
          <a:xfrm>
            <a:off x="404748" y="3571101"/>
            <a:ext cx="2497198" cy="3108543"/>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北京邮电大学网络与交换技术国家重点实验室博一研究生</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研究方向为区块链与边缘计算</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获得北京邮电大学博士生创新基金、优秀博士生后备计划奖学金</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参与多项国家级科研项目，包括国家自然科学基金、国家重点研发计划等</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en-US" altLang="zh-CN" sz="1400" dirty="0">
                <a:latin typeface="FangSong" panose="02010609060101010101" pitchFamily="49" charset="-122"/>
                <a:ea typeface="FangSong" panose="02010609060101010101" pitchFamily="49" charset="-122"/>
              </a:rPr>
              <a:t>Tron</a:t>
            </a:r>
            <a:r>
              <a:rPr lang="zh-CN" altLang="en-US" sz="1400" dirty="0">
                <a:latin typeface="FangSong" panose="02010609060101010101" pitchFamily="49" charset="-122"/>
                <a:ea typeface="FangSong" panose="02010609060101010101" pitchFamily="49" charset="-122"/>
              </a:rPr>
              <a:t> </a:t>
            </a:r>
            <a:r>
              <a:rPr lang="en-US" altLang="zh-CN" sz="1400" dirty="0">
                <a:latin typeface="FangSong" panose="02010609060101010101" pitchFamily="49" charset="-122"/>
                <a:ea typeface="FangSong" panose="02010609060101010101" pitchFamily="49" charset="-122"/>
              </a:rPr>
              <a:t>Accelerator</a:t>
            </a:r>
            <a:r>
              <a:rPr lang="zh-CN" altLang="en-US" sz="1400" dirty="0">
                <a:latin typeface="FangSong" panose="02010609060101010101" pitchFamily="49" charset="-122"/>
                <a:ea typeface="FangSong" panose="02010609060101010101" pitchFamily="49" charset="-122"/>
              </a:rPr>
              <a:t>三等奖</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通过国家法律职业资格考试</a:t>
            </a:r>
            <a:endParaRPr lang="en-US" altLang="zh-CN" sz="1400" dirty="0">
              <a:latin typeface="FangSong" panose="02010609060101010101" pitchFamily="49" charset="-122"/>
              <a:ea typeface="FangSong" panose="02010609060101010101" pitchFamily="49" charset="-122"/>
            </a:endParaRPr>
          </a:p>
        </p:txBody>
      </p:sp>
      <p:sp>
        <p:nvSpPr>
          <p:cNvPr id="13" name="文本框 12">
            <a:extLst>
              <a:ext uri="{FF2B5EF4-FFF2-40B4-BE49-F238E27FC236}">
                <a16:creationId xmlns:a16="http://schemas.microsoft.com/office/drawing/2014/main" id="{C9637928-163C-4940-A324-8BE4F191661C}"/>
              </a:ext>
            </a:extLst>
          </p:cNvPr>
          <p:cNvSpPr txBox="1"/>
          <p:nvPr/>
        </p:nvSpPr>
        <p:spPr>
          <a:xfrm>
            <a:off x="3524711" y="3571101"/>
            <a:ext cx="2497198" cy="3108543"/>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北京邮电大学网络与交换技术国家重点实验室博一研究生</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研究方向为区块链与边缘计算</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参与多项国家级科研项目，包括国家自然科学基金、国家重点研发计划等</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参与区块链版权保护相关行业标准的研究</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阿里巴巴高校联盟</a:t>
            </a:r>
            <a:r>
              <a:rPr lang="en-US" altLang="zh-CN" sz="1400" dirty="0">
                <a:latin typeface="FangSong" panose="02010609060101010101" pitchFamily="49" charset="-122"/>
                <a:ea typeface="FangSong" panose="02010609060101010101" pitchFamily="49" charset="-122"/>
              </a:rPr>
              <a:t>Java</a:t>
            </a:r>
            <a:r>
              <a:rPr lang="zh-CN" altLang="en-US" sz="1400" dirty="0">
                <a:latin typeface="FangSong" panose="02010609060101010101" pitchFamily="49" charset="-122"/>
                <a:ea typeface="FangSong" panose="02010609060101010101" pitchFamily="49" charset="-122"/>
              </a:rPr>
              <a:t>网站大赛二等奖 </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用友第一届全国移动创新大赛三等奖</a:t>
            </a:r>
            <a:endParaRPr lang="en-US" altLang="zh-CN" sz="1400" dirty="0">
              <a:latin typeface="FangSong" panose="02010609060101010101" pitchFamily="49" charset="-122"/>
              <a:ea typeface="FangSong" panose="02010609060101010101" pitchFamily="49" charset="-122"/>
            </a:endParaRPr>
          </a:p>
        </p:txBody>
      </p:sp>
      <p:sp>
        <p:nvSpPr>
          <p:cNvPr id="14" name="文本框 13">
            <a:extLst>
              <a:ext uri="{FF2B5EF4-FFF2-40B4-BE49-F238E27FC236}">
                <a16:creationId xmlns:a16="http://schemas.microsoft.com/office/drawing/2014/main" id="{524E9982-9C69-F945-A7B9-64AB70AD10D7}"/>
              </a:ext>
            </a:extLst>
          </p:cNvPr>
          <p:cNvSpPr txBox="1"/>
          <p:nvPr/>
        </p:nvSpPr>
        <p:spPr>
          <a:xfrm>
            <a:off x="6503510" y="3558745"/>
            <a:ext cx="2488683" cy="2893100"/>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北京邮电大学网络与交换技术国家重点实验室硕士研究生</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研究方向为区块链与联邦学习</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参与多项国家级科研项目，包括国家自然科学基金、国家重点研发计划等</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曾在某大型互联网企业参与搜索服务优化、业务重构等方面的研发</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曾参与边缘计算资源优化项目的研究</a:t>
            </a:r>
            <a:endParaRPr lang="en-US" altLang="zh-CN" sz="1400" dirty="0">
              <a:latin typeface="FangSong" panose="02010609060101010101" pitchFamily="49" charset="-122"/>
              <a:ea typeface="FangSong" panose="02010609060101010101" pitchFamily="49" charset="-122"/>
            </a:endParaRPr>
          </a:p>
        </p:txBody>
      </p:sp>
      <p:sp>
        <p:nvSpPr>
          <p:cNvPr id="15" name="文本框 14">
            <a:extLst>
              <a:ext uri="{FF2B5EF4-FFF2-40B4-BE49-F238E27FC236}">
                <a16:creationId xmlns:a16="http://schemas.microsoft.com/office/drawing/2014/main" id="{2F7AFE5B-C251-0943-AACE-96CD26713716}"/>
              </a:ext>
            </a:extLst>
          </p:cNvPr>
          <p:cNvSpPr txBox="1"/>
          <p:nvPr/>
        </p:nvSpPr>
        <p:spPr>
          <a:xfrm>
            <a:off x="9443955" y="3558744"/>
            <a:ext cx="2488683" cy="2893100"/>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北京邮电大学网络与交换技术国家重点实验室硕士研究生</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研究方向为区块链与联邦学习</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参与多项国家级科研项目，包括国家自然科学基金、国家重点研发计划等</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多次获得蓝桥杯、中国</a:t>
            </a:r>
            <a:r>
              <a:rPr lang="en-US" altLang="zh-CN" sz="1400" dirty="0">
                <a:latin typeface="FangSong" panose="02010609060101010101" pitchFamily="49" charset="-122"/>
                <a:ea typeface="FangSong" panose="02010609060101010101" pitchFamily="49" charset="-122"/>
              </a:rPr>
              <a:t>/</a:t>
            </a:r>
            <a:r>
              <a:rPr lang="zh-CN" altLang="en-US" sz="1400" dirty="0">
                <a:latin typeface="FangSong" panose="02010609060101010101" pitchFamily="49" charset="-122"/>
                <a:ea typeface="FangSong" panose="02010609060101010101" pitchFamily="49" charset="-122"/>
              </a:rPr>
              <a:t>美国大学生数学建模竞赛二等奖、三等奖</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曾在某大型外企参与物联网相关项目的开发</a:t>
            </a:r>
            <a:endParaRPr lang="en-US" altLang="zh-CN" sz="1400" dirty="0">
              <a:latin typeface="FangSong" panose="02010609060101010101" pitchFamily="49" charset="-122"/>
              <a:ea typeface="FangSong" panose="02010609060101010101" pitchFamily="49" charset="-122"/>
            </a:endParaRPr>
          </a:p>
        </p:txBody>
      </p:sp>
      <p:sp>
        <p:nvSpPr>
          <p:cNvPr id="16" name="矩形 15">
            <a:extLst>
              <a:ext uri="{FF2B5EF4-FFF2-40B4-BE49-F238E27FC236}">
                <a16:creationId xmlns:a16="http://schemas.microsoft.com/office/drawing/2014/main" id="{84392523-F1B7-1B49-B39E-9A58D9D8978E}"/>
              </a:ext>
            </a:extLst>
          </p:cNvPr>
          <p:cNvSpPr/>
          <p:nvPr/>
        </p:nvSpPr>
        <p:spPr>
          <a:xfrm>
            <a:off x="915871" y="758623"/>
            <a:ext cx="1624031" cy="2286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333CE088-057A-5D40-B61E-2F26D0BA2754}"/>
              </a:ext>
            </a:extLst>
          </p:cNvPr>
          <p:cNvSpPr/>
          <p:nvPr/>
        </p:nvSpPr>
        <p:spPr>
          <a:xfrm>
            <a:off x="3947908" y="746266"/>
            <a:ext cx="1624031" cy="2286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C70B2C2E-4B4A-E047-A88A-F3779E5A2684}"/>
              </a:ext>
            </a:extLst>
          </p:cNvPr>
          <p:cNvSpPr/>
          <p:nvPr/>
        </p:nvSpPr>
        <p:spPr>
          <a:xfrm>
            <a:off x="7006720" y="752445"/>
            <a:ext cx="1624031" cy="2286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F9981FC8-712F-8B43-B7B6-FB85FBCDCE6A}"/>
              </a:ext>
            </a:extLst>
          </p:cNvPr>
          <p:cNvSpPr/>
          <p:nvPr/>
        </p:nvSpPr>
        <p:spPr>
          <a:xfrm>
            <a:off x="9876282" y="746265"/>
            <a:ext cx="1624031" cy="2286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39A85F26-EB12-8247-A5AC-98BA46B443F2}"/>
              </a:ext>
            </a:extLst>
          </p:cNvPr>
          <p:cNvSpPr/>
          <p:nvPr/>
        </p:nvSpPr>
        <p:spPr>
          <a:xfrm>
            <a:off x="404748" y="3156976"/>
            <a:ext cx="2698175" cy="307777"/>
          </a:xfrm>
          <a:prstGeom prst="rect">
            <a:avLst/>
          </a:prstGeom>
        </p:spPr>
        <p:txBody>
          <a:bodyPr wrap="none">
            <a:spAutoFit/>
          </a:bodyPr>
          <a:lstStyle/>
          <a:p>
            <a:r>
              <a:rPr lang="zh-CN" altLang="en-US" sz="1400" dirty="0">
                <a:latin typeface="FangSong" panose="02010609060101010101" pitchFamily="49" charset="-122"/>
                <a:ea typeface="FangSong" panose="02010609060101010101" pitchFamily="49" charset="-122"/>
              </a:rPr>
              <a:t>林怡静，技术</a:t>
            </a:r>
            <a:r>
              <a:rPr lang="en-US" altLang="zh-CN" sz="1400" dirty="0">
                <a:latin typeface="FangSong" panose="02010609060101010101" pitchFamily="49" charset="-122"/>
                <a:ea typeface="FangSong" panose="02010609060101010101" pitchFamily="49" charset="-122"/>
              </a:rPr>
              <a:t>&amp;</a:t>
            </a:r>
            <a:r>
              <a:rPr lang="zh-CN" altLang="en-US" sz="1400" dirty="0">
                <a:latin typeface="FangSong" panose="02010609060101010101" pitchFamily="49" charset="-122"/>
                <a:ea typeface="FangSong" panose="02010609060101010101" pitchFamily="49" charset="-122"/>
              </a:rPr>
              <a:t>公共事务负责人</a:t>
            </a:r>
            <a:endParaRPr lang="zh-CN" altLang="en-US" sz="1400" dirty="0"/>
          </a:p>
        </p:txBody>
      </p:sp>
      <p:sp>
        <p:nvSpPr>
          <p:cNvPr id="17" name="矩形 16">
            <a:extLst>
              <a:ext uri="{FF2B5EF4-FFF2-40B4-BE49-F238E27FC236}">
                <a16:creationId xmlns:a16="http://schemas.microsoft.com/office/drawing/2014/main" id="{B135D190-B91B-EC4E-BA3B-B56E790EB77F}"/>
              </a:ext>
            </a:extLst>
          </p:cNvPr>
          <p:cNvSpPr/>
          <p:nvPr/>
        </p:nvSpPr>
        <p:spPr>
          <a:xfrm>
            <a:off x="3524711" y="3147794"/>
            <a:ext cx="2249334" cy="307777"/>
          </a:xfrm>
          <a:prstGeom prst="rect">
            <a:avLst/>
          </a:prstGeom>
        </p:spPr>
        <p:txBody>
          <a:bodyPr wrap="none">
            <a:spAutoFit/>
          </a:bodyPr>
          <a:lstStyle/>
          <a:p>
            <a:r>
              <a:rPr lang="zh-CN" altLang="en-US" sz="1400" dirty="0">
                <a:latin typeface="FangSong" panose="02010609060101010101" pitchFamily="49" charset="-122"/>
                <a:ea typeface="FangSong" panose="02010609060101010101" pitchFamily="49" charset="-122"/>
              </a:rPr>
              <a:t>王苗苗，技术</a:t>
            </a:r>
            <a:r>
              <a:rPr lang="en-US" altLang="zh-CN" sz="1400" dirty="0">
                <a:latin typeface="FangSong" panose="02010609060101010101" pitchFamily="49" charset="-122"/>
                <a:ea typeface="FangSong" panose="02010609060101010101" pitchFamily="49" charset="-122"/>
              </a:rPr>
              <a:t>&amp;</a:t>
            </a:r>
            <a:r>
              <a:rPr lang="zh-CN" altLang="en-US" sz="1400" dirty="0">
                <a:latin typeface="FangSong" panose="02010609060101010101" pitchFamily="49" charset="-122"/>
                <a:ea typeface="FangSong" panose="02010609060101010101" pitchFamily="49" charset="-122"/>
              </a:rPr>
              <a:t>财务负责人</a:t>
            </a:r>
            <a:endParaRPr lang="zh-CN" altLang="en-US" sz="1400" dirty="0"/>
          </a:p>
        </p:txBody>
      </p:sp>
      <p:sp>
        <p:nvSpPr>
          <p:cNvPr id="21" name="矩形 20">
            <a:extLst>
              <a:ext uri="{FF2B5EF4-FFF2-40B4-BE49-F238E27FC236}">
                <a16:creationId xmlns:a16="http://schemas.microsoft.com/office/drawing/2014/main" id="{6199DA51-C02A-8A4B-85E7-C20183ACEF03}"/>
              </a:ext>
            </a:extLst>
          </p:cNvPr>
          <p:cNvSpPr/>
          <p:nvPr/>
        </p:nvSpPr>
        <p:spPr>
          <a:xfrm>
            <a:off x="6578300" y="3147796"/>
            <a:ext cx="2249334" cy="307777"/>
          </a:xfrm>
          <a:prstGeom prst="rect">
            <a:avLst/>
          </a:prstGeom>
        </p:spPr>
        <p:txBody>
          <a:bodyPr wrap="none">
            <a:spAutoFit/>
          </a:bodyPr>
          <a:lstStyle/>
          <a:p>
            <a:r>
              <a:rPr lang="zh-CN" altLang="en-US" sz="1400" dirty="0">
                <a:latin typeface="FangSong" panose="02010609060101010101" pitchFamily="49" charset="-122"/>
                <a:ea typeface="FangSong" panose="02010609060101010101" pitchFamily="49" charset="-122"/>
              </a:rPr>
              <a:t>李璜琦，市场</a:t>
            </a:r>
            <a:r>
              <a:rPr lang="en-US" altLang="zh-CN" sz="1400" dirty="0">
                <a:latin typeface="FangSong" panose="02010609060101010101" pitchFamily="49" charset="-122"/>
                <a:ea typeface="FangSong" panose="02010609060101010101" pitchFamily="49" charset="-122"/>
              </a:rPr>
              <a:t>&amp;</a:t>
            </a:r>
            <a:r>
              <a:rPr lang="zh-CN" altLang="en-US" sz="1400" dirty="0">
                <a:latin typeface="FangSong" panose="02010609060101010101" pitchFamily="49" charset="-122"/>
                <a:ea typeface="FangSong" panose="02010609060101010101" pitchFamily="49" charset="-122"/>
              </a:rPr>
              <a:t>研发负责人</a:t>
            </a:r>
            <a:endParaRPr lang="zh-CN" altLang="en-US" sz="1400" dirty="0"/>
          </a:p>
        </p:txBody>
      </p:sp>
      <p:sp>
        <p:nvSpPr>
          <p:cNvPr id="22" name="矩形 21">
            <a:extLst>
              <a:ext uri="{FF2B5EF4-FFF2-40B4-BE49-F238E27FC236}">
                <a16:creationId xmlns:a16="http://schemas.microsoft.com/office/drawing/2014/main" id="{1F5A4F1D-CB64-EC42-BBE5-FEB9EA6CDD7C}"/>
              </a:ext>
            </a:extLst>
          </p:cNvPr>
          <p:cNvSpPr/>
          <p:nvPr/>
        </p:nvSpPr>
        <p:spPr>
          <a:xfrm>
            <a:off x="9593536" y="3141615"/>
            <a:ext cx="2069797" cy="307777"/>
          </a:xfrm>
          <a:prstGeom prst="rect">
            <a:avLst/>
          </a:prstGeom>
        </p:spPr>
        <p:txBody>
          <a:bodyPr wrap="none">
            <a:spAutoFit/>
          </a:bodyPr>
          <a:lstStyle/>
          <a:p>
            <a:r>
              <a:rPr lang="zh-CN" altLang="en-US" sz="1400" dirty="0">
                <a:latin typeface="FangSong" panose="02010609060101010101" pitchFamily="49" charset="-122"/>
                <a:ea typeface="FangSong" panose="02010609060101010101" pitchFamily="49" charset="-122"/>
              </a:rPr>
              <a:t>柴泽，产品</a:t>
            </a:r>
            <a:r>
              <a:rPr lang="en-US" altLang="zh-CN" sz="1400" dirty="0">
                <a:latin typeface="FangSong" panose="02010609060101010101" pitchFamily="49" charset="-122"/>
                <a:ea typeface="FangSong" panose="02010609060101010101" pitchFamily="49" charset="-122"/>
              </a:rPr>
              <a:t>&amp;</a:t>
            </a:r>
            <a:r>
              <a:rPr lang="zh-CN" altLang="en-US" sz="1400" dirty="0">
                <a:latin typeface="FangSong" panose="02010609060101010101" pitchFamily="49" charset="-122"/>
                <a:ea typeface="FangSong" panose="02010609060101010101" pitchFamily="49" charset="-122"/>
              </a:rPr>
              <a:t>研发负责人</a:t>
            </a:r>
            <a:endParaRPr lang="zh-CN" altLang="en-US" sz="1400" dirty="0"/>
          </a:p>
        </p:txBody>
      </p:sp>
    </p:spTree>
    <p:extLst>
      <p:ext uri="{BB962C8B-B14F-4D97-AF65-F5344CB8AC3E}">
        <p14:creationId xmlns:p14="http://schemas.microsoft.com/office/powerpoint/2010/main" val="3811860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ADAFC01-9669-4143-B2F2-D467994B16F7}"/>
              </a:ext>
            </a:extLst>
          </p:cNvPr>
          <p:cNvSpPr txBox="1"/>
          <p:nvPr/>
        </p:nvSpPr>
        <p:spPr>
          <a:xfrm>
            <a:off x="4967416" y="2644170"/>
            <a:ext cx="4768114" cy="1569660"/>
          </a:xfrm>
          <a:prstGeom prst="rect">
            <a:avLst/>
          </a:prstGeom>
          <a:noFill/>
        </p:spPr>
        <p:txBody>
          <a:bodyPr wrap="square" rtlCol="0">
            <a:spAutoFit/>
          </a:bodyPr>
          <a:lstStyle/>
          <a:p>
            <a:pPr algn="ctr">
              <a:spcAft>
                <a:spcPts val="1200"/>
              </a:spcAft>
            </a:pPr>
            <a:r>
              <a:rPr lang="en-US" altLang="zh-CN" sz="9600" b="1" dirty="0">
                <a:solidFill>
                  <a:srgbClr val="4571C4"/>
                </a:solidFill>
                <a:latin typeface="FangSong" panose="02010609060101010101" pitchFamily="49" charset="-122"/>
                <a:ea typeface="FangSong" panose="02010609060101010101" pitchFamily="49" charset="-122"/>
              </a:rPr>
              <a:t>Thanks</a:t>
            </a:r>
            <a:endParaRPr lang="zh-CN" altLang="en-US" sz="9600" b="1" dirty="0">
              <a:solidFill>
                <a:srgbClr val="4571C4"/>
              </a:solidFill>
              <a:latin typeface="FangSong" panose="02010609060101010101" pitchFamily="49" charset="-122"/>
              <a:ea typeface="FangSong" panose="02010609060101010101" pitchFamily="49" charset="-122"/>
            </a:endParaRPr>
          </a:p>
        </p:txBody>
      </p:sp>
      <p:grpSp>
        <p:nvGrpSpPr>
          <p:cNvPr id="4" name="组合 3">
            <a:extLst>
              <a:ext uri="{FF2B5EF4-FFF2-40B4-BE49-F238E27FC236}">
                <a16:creationId xmlns:a16="http://schemas.microsoft.com/office/drawing/2014/main" id="{86071FEA-E858-2F44-B49F-264C9F731AEB}"/>
              </a:ext>
            </a:extLst>
          </p:cNvPr>
          <p:cNvGrpSpPr/>
          <p:nvPr/>
        </p:nvGrpSpPr>
        <p:grpSpPr>
          <a:xfrm>
            <a:off x="10165492" y="81273"/>
            <a:ext cx="2026508" cy="1043674"/>
            <a:chOff x="10165492" y="81273"/>
            <a:chExt cx="2026508" cy="1043674"/>
          </a:xfrm>
        </p:grpSpPr>
        <p:pic>
          <p:nvPicPr>
            <p:cNvPr id="5" name="图片 4">
              <a:extLst>
                <a:ext uri="{FF2B5EF4-FFF2-40B4-BE49-F238E27FC236}">
                  <a16:creationId xmlns:a16="http://schemas.microsoft.com/office/drawing/2014/main" id="{B05943E9-40DC-CC4D-B9B2-F20C1EA1A15F}"/>
                </a:ext>
              </a:extLst>
            </p:cNvPr>
            <p:cNvPicPr>
              <a:picLocks noChangeAspect="1"/>
            </p:cNvPicPr>
            <p:nvPr/>
          </p:nvPicPr>
          <p:blipFill>
            <a:blip r:embed="rId3"/>
            <a:stretch>
              <a:fillRect/>
            </a:stretch>
          </p:blipFill>
          <p:spPr>
            <a:xfrm>
              <a:off x="10638388" y="81273"/>
              <a:ext cx="1080715" cy="810536"/>
            </a:xfrm>
            <a:prstGeom prst="rect">
              <a:avLst/>
            </a:prstGeom>
          </p:spPr>
        </p:pic>
        <p:sp>
          <p:nvSpPr>
            <p:cNvPr id="6" name="矩形 5">
              <a:extLst>
                <a:ext uri="{FF2B5EF4-FFF2-40B4-BE49-F238E27FC236}">
                  <a16:creationId xmlns:a16="http://schemas.microsoft.com/office/drawing/2014/main" id="{886562B9-7096-6640-98C3-9C7DFE31C8C0}"/>
                </a:ext>
              </a:extLst>
            </p:cNvPr>
            <p:cNvSpPr/>
            <p:nvPr/>
          </p:nvSpPr>
          <p:spPr>
            <a:xfrm>
              <a:off x="10165492" y="847948"/>
              <a:ext cx="2026508" cy="276999"/>
            </a:xfrm>
            <a:prstGeom prst="rect">
              <a:avLst/>
            </a:prstGeom>
          </p:spPr>
          <p:txBody>
            <a:bodyPr wrap="square">
              <a:spAutoFit/>
            </a:bodyPr>
            <a:lstStyle/>
            <a:p>
              <a:pPr algn="ct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Musk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Need</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Mask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Platform</a:t>
              </a:r>
            </a:p>
          </p:txBody>
        </p:sp>
      </p:grpSp>
      <p:sp>
        <p:nvSpPr>
          <p:cNvPr id="9" name="文本框 8">
            <a:extLst>
              <a:ext uri="{FF2B5EF4-FFF2-40B4-BE49-F238E27FC236}">
                <a16:creationId xmlns:a16="http://schemas.microsoft.com/office/drawing/2014/main" id="{C3AD5522-14CE-2141-AF8B-199761DA26A8}"/>
              </a:ext>
            </a:extLst>
          </p:cNvPr>
          <p:cNvSpPr txBox="1"/>
          <p:nvPr/>
        </p:nvSpPr>
        <p:spPr>
          <a:xfrm>
            <a:off x="472897" y="301875"/>
            <a:ext cx="5303299" cy="369332"/>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r>
              <a:rPr lang="en-US" altLang="zh-CN" sz="1800" dirty="0">
                <a:latin typeface="FangSong" panose="02010609060101010101" pitchFamily="49" charset="-122"/>
                <a:ea typeface="FangSong" panose="02010609060101010101" pitchFamily="49" charset="-122"/>
                <a:sym typeface="微软雅黑" panose="020B0503020204020204" pitchFamily="34" charset="-122"/>
              </a:rPr>
              <a:t>Musk</a:t>
            </a:r>
            <a:r>
              <a:rPr lang="zh-CN" altLang="en-US" sz="1800" dirty="0">
                <a:latin typeface="FangSong" panose="02010609060101010101" pitchFamily="49" charset="-122"/>
                <a:ea typeface="FangSong" panose="02010609060101010101" pitchFamily="49" charset="-122"/>
                <a:sym typeface="微软雅黑" panose="020B0503020204020204" pitchFamily="34" charset="-122"/>
              </a:rPr>
              <a:t> </a:t>
            </a:r>
            <a:r>
              <a:rPr lang="en-US" altLang="zh-CN" sz="1800" dirty="0">
                <a:latin typeface="FangSong" panose="02010609060101010101" pitchFamily="49" charset="-122"/>
                <a:ea typeface="FangSong" panose="02010609060101010101" pitchFamily="49" charset="-122"/>
                <a:sym typeface="微软雅黑" panose="020B0503020204020204" pitchFamily="34" charset="-122"/>
              </a:rPr>
              <a:t>Need</a:t>
            </a:r>
            <a:r>
              <a:rPr lang="zh-CN" altLang="en-US" sz="1800" dirty="0">
                <a:latin typeface="FangSong" panose="02010609060101010101" pitchFamily="49" charset="-122"/>
                <a:ea typeface="FangSong" panose="02010609060101010101" pitchFamily="49" charset="-122"/>
                <a:sym typeface="微软雅黑" panose="020B0503020204020204" pitchFamily="34" charset="-122"/>
              </a:rPr>
              <a:t> </a:t>
            </a:r>
            <a:r>
              <a:rPr lang="en-US" altLang="zh-CN" sz="1800" dirty="0">
                <a:latin typeface="FangSong" panose="02010609060101010101" pitchFamily="49" charset="-122"/>
                <a:ea typeface="FangSong" panose="02010609060101010101" pitchFamily="49" charset="-122"/>
                <a:sym typeface="微软雅黑" panose="020B0503020204020204" pitchFamily="34" charset="-122"/>
              </a:rPr>
              <a:t>Mask</a:t>
            </a:r>
            <a:r>
              <a:rPr lang="zh-CN" altLang="en-US" sz="1800" dirty="0">
                <a:latin typeface="FangSong" panose="02010609060101010101" pitchFamily="49" charset="-122"/>
                <a:ea typeface="FangSong" panose="02010609060101010101" pitchFamily="49" charset="-122"/>
                <a:sym typeface="微软雅黑" panose="020B0503020204020204" pitchFamily="34" charset="-122"/>
              </a:rPr>
              <a:t> </a:t>
            </a:r>
            <a:r>
              <a:rPr lang="en-US" altLang="zh-CN" sz="1800" dirty="0">
                <a:latin typeface="FangSong" panose="02010609060101010101" pitchFamily="49" charset="-122"/>
                <a:ea typeface="FangSong" panose="02010609060101010101" pitchFamily="49" charset="-122"/>
                <a:sym typeface="微软雅黑" panose="020B0503020204020204" pitchFamily="34" charset="-122"/>
              </a:rPr>
              <a:t>Platform</a:t>
            </a:r>
            <a:endParaRPr lang="zh-CN" altLang="en-US" sz="1800" dirty="0">
              <a:latin typeface="FangSong" panose="02010609060101010101" pitchFamily="49" charset="-122"/>
              <a:ea typeface="FangSong" panose="02010609060101010101" pitchFamily="49" charset="-122"/>
              <a:sym typeface="微软雅黑" panose="020B0503020204020204" pitchFamily="34" charset="-122"/>
            </a:endParaRPr>
          </a:p>
        </p:txBody>
      </p:sp>
      <p:pic>
        <p:nvPicPr>
          <p:cNvPr id="3" name="图片 2">
            <a:extLst>
              <a:ext uri="{FF2B5EF4-FFF2-40B4-BE49-F238E27FC236}">
                <a16:creationId xmlns:a16="http://schemas.microsoft.com/office/drawing/2014/main" id="{FAF2A06B-BCD4-7546-A6AB-47D9B58801F9}"/>
              </a:ext>
            </a:extLst>
          </p:cNvPr>
          <p:cNvPicPr>
            <a:picLocks noChangeAspect="1"/>
          </p:cNvPicPr>
          <p:nvPr/>
        </p:nvPicPr>
        <p:blipFill rotWithShape="1">
          <a:blip r:embed="rId4"/>
          <a:srcRect l="5822" t="36575" r="6490" b="22341"/>
          <a:stretch/>
        </p:blipFill>
        <p:spPr>
          <a:xfrm>
            <a:off x="1495168" y="2376883"/>
            <a:ext cx="2706130" cy="2817517"/>
          </a:xfrm>
          <a:prstGeom prst="rect">
            <a:avLst/>
          </a:prstGeom>
        </p:spPr>
      </p:pic>
    </p:spTree>
    <p:extLst>
      <p:ext uri="{BB962C8B-B14F-4D97-AF65-F5344CB8AC3E}">
        <p14:creationId xmlns:p14="http://schemas.microsoft.com/office/powerpoint/2010/main" val="2850822936"/>
      </p:ext>
    </p:extLst>
  </p:cSld>
  <p:clrMapOvr>
    <a:masterClrMapping/>
  </p:clrMapOvr>
  <p:transition spd="med" advTm="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11E43F81-5398-4C47-A9E7-42FC07A02B97}"/>
              </a:ext>
            </a:extLst>
          </p:cNvPr>
          <p:cNvSpPr txBox="1">
            <a:spLocks/>
          </p:cNvSpPr>
          <p:nvPr/>
        </p:nvSpPr>
        <p:spPr>
          <a:xfrm>
            <a:off x="337695" y="236429"/>
            <a:ext cx="8654498" cy="490537"/>
          </a:xfrm>
          <a:prstGeom prst="rect">
            <a:avLst/>
          </a:prstGeom>
        </p:spPr>
        <p:txBody>
          <a:bodyPr vert="horz" lIns="68580" tIns="34290" rIns="68580" bIns="34290" rtlCol="0" anchor="ctr">
            <a:noAutofit/>
          </a:bodyPr>
          <a:lstStyle>
            <a:defPPr>
              <a:defRPr lang="zh-CN"/>
            </a:defPPr>
            <a:lvl1pPr>
              <a:lnSpc>
                <a:spcPct val="90000"/>
              </a:lnSpc>
              <a:spcBef>
                <a:spcPct val="0"/>
              </a:spcBef>
              <a:buNone/>
              <a:defRPr sz="4000" b="1">
                <a:latin typeface="微软雅黑" panose="020B0503020204020204" pitchFamily="34" charset="-122"/>
                <a:ea typeface="微软雅黑" panose="020B0503020204020204" pitchFamily="34" charset="-122"/>
                <a:cs typeface="+mj-cs"/>
              </a:defRPr>
            </a:lvl1pPr>
          </a:lstStyle>
          <a:p>
            <a:r>
              <a:rPr lang="en-US" altLang="zh-CN" dirty="0">
                <a:latin typeface="FangSong" panose="02010609060101010101" pitchFamily="49" charset="-122"/>
                <a:ea typeface="FangSong" panose="02010609060101010101" pitchFamily="49" charset="-122"/>
              </a:rPr>
              <a:t>1.</a:t>
            </a:r>
            <a:r>
              <a:rPr lang="zh-CN" altLang="en-US" dirty="0">
                <a:latin typeface="FangSong" panose="02010609060101010101" pitchFamily="49" charset="-122"/>
                <a:ea typeface="FangSong" panose="02010609060101010101" pitchFamily="49" charset="-122"/>
              </a:rPr>
              <a:t>项目背景</a:t>
            </a:r>
          </a:p>
        </p:txBody>
      </p:sp>
      <p:sp>
        <p:nvSpPr>
          <p:cNvPr id="10" name="矩形 9">
            <a:extLst>
              <a:ext uri="{FF2B5EF4-FFF2-40B4-BE49-F238E27FC236}">
                <a16:creationId xmlns:a16="http://schemas.microsoft.com/office/drawing/2014/main" id="{0FC15B1F-E1D7-F74F-9408-5D478BFBD809}"/>
              </a:ext>
            </a:extLst>
          </p:cNvPr>
          <p:cNvSpPr/>
          <p:nvPr/>
        </p:nvSpPr>
        <p:spPr>
          <a:xfrm>
            <a:off x="5141352" y="2698426"/>
            <a:ext cx="5517415" cy="830997"/>
          </a:xfrm>
          <a:prstGeom prst="rect">
            <a:avLst/>
          </a:prstGeom>
        </p:spPr>
        <p:txBody>
          <a:bodyPr wrap="square">
            <a:spAutoFit/>
          </a:bodyPr>
          <a:lstStyle/>
          <a:p>
            <a:pPr algn="just"/>
            <a:r>
              <a:rPr lang="en-US" altLang="zh-CN" sz="2400" b="1" dirty="0">
                <a:solidFill>
                  <a:srgbClr val="000000"/>
                </a:solidFill>
                <a:latin typeface="FangSong" panose="02010609060101010101" pitchFamily="49" charset="-122"/>
                <a:ea typeface="FangSong" panose="02010609060101010101" pitchFamily="49" charset="-122"/>
              </a:rPr>
              <a:t>2021</a:t>
            </a:r>
            <a:r>
              <a:rPr lang="zh-CN" altLang="en-US" sz="2400" b="1" dirty="0">
                <a:solidFill>
                  <a:srgbClr val="000000"/>
                </a:solidFill>
                <a:latin typeface="FangSong" panose="02010609060101010101" pitchFamily="49" charset="-122"/>
                <a:ea typeface="FangSong" panose="02010609060101010101" pitchFamily="49" charset="-122"/>
              </a:rPr>
              <a:t>年</a:t>
            </a:r>
            <a:r>
              <a:rPr lang="en-US" altLang="zh-CN" sz="2400" b="1" dirty="0">
                <a:solidFill>
                  <a:srgbClr val="000000"/>
                </a:solidFill>
                <a:latin typeface="FangSong" panose="02010609060101010101" pitchFamily="49" charset="-122"/>
                <a:ea typeface="FangSong" panose="02010609060101010101" pitchFamily="49" charset="-122"/>
              </a:rPr>
              <a:t>4</a:t>
            </a:r>
            <a:r>
              <a:rPr lang="zh-CN" altLang="en-US" sz="2400" b="1" dirty="0">
                <a:solidFill>
                  <a:srgbClr val="000000"/>
                </a:solidFill>
                <a:latin typeface="FangSong" panose="02010609060101010101" pitchFamily="49" charset="-122"/>
                <a:ea typeface="FangSong" panose="02010609060101010101" pitchFamily="49" charset="-122"/>
              </a:rPr>
              <a:t>月</a:t>
            </a:r>
            <a:r>
              <a:rPr lang="en-US" altLang="zh-CN" sz="2400" b="1" dirty="0">
                <a:solidFill>
                  <a:srgbClr val="000000"/>
                </a:solidFill>
                <a:latin typeface="FangSong" panose="02010609060101010101" pitchFamily="49" charset="-122"/>
                <a:ea typeface="FangSong" panose="02010609060101010101" pitchFamily="49" charset="-122"/>
              </a:rPr>
              <a:t>22</a:t>
            </a:r>
            <a:r>
              <a:rPr lang="zh-CN" altLang="en-US" sz="2400" b="1" dirty="0">
                <a:solidFill>
                  <a:srgbClr val="000000"/>
                </a:solidFill>
                <a:latin typeface="FangSong" panose="02010609060101010101" pitchFamily="49" charset="-122"/>
                <a:ea typeface="FangSong" panose="02010609060101010101" pitchFamily="49" charset="-122"/>
              </a:rPr>
              <a:t>日</a:t>
            </a:r>
            <a:r>
              <a:rPr lang="en-US" altLang="zh-CN" sz="2400" b="1" dirty="0">
                <a:solidFill>
                  <a:srgbClr val="000000"/>
                </a:solidFill>
                <a:latin typeface="FangSong" panose="02010609060101010101" pitchFamily="49" charset="-122"/>
                <a:ea typeface="FangSong" panose="02010609060101010101" pitchFamily="49" charset="-122"/>
              </a:rPr>
              <a:t>18:54</a:t>
            </a:r>
            <a:r>
              <a:rPr lang="zh-CN" altLang="en-US" sz="2400" b="1" dirty="0">
                <a:solidFill>
                  <a:srgbClr val="000000"/>
                </a:solidFill>
                <a:latin typeface="FangSong" panose="02010609060101010101" pitchFamily="49" charset="-122"/>
                <a:ea typeface="FangSong" panose="02010609060101010101" pitchFamily="49" charset="-122"/>
              </a:rPr>
              <a:t>，特斯拉公布事发前</a:t>
            </a:r>
            <a:r>
              <a:rPr lang="en-US" altLang="zh-CN" sz="2400" b="1" dirty="0">
                <a:solidFill>
                  <a:srgbClr val="000000"/>
                </a:solidFill>
                <a:latin typeface="FangSong" panose="02010609060101010101" pitchFamily="49" charset="-122"/>
                <a:ea typeface="FangSong" panose="02010609060101010101" pitchFamily="49" charset="-122"/>
              </a:rPr>
              <a:t>1</a:t>
            </a:r>
            <a:r>
              <a:rPr lang="zh-CN" altLang="en-US" sz="2400" b="1" dirty="0">
                <a:solidFill>
                  <a:srgbClr val="000000"/>
                </a:solidFill>
                <a:latin typeface="FangSong" panose="02010609060101010101" pitchFamily="49" charset="-122"/>
                <a:ea typeface="FangSong" panose="02010609060101010101" pitchFamily="49" charset="-122"/>
              </a:rPr>
              <a:t>分钟行车数据。</a:t>
            </a:r>
            <a:endParaRPr lang="en-US" altLang="zh-CN" sz="2400" b="1" dirty="0">
              <a:solidFill>
                <a:srgbClr val="000000"/>
              </a:solidFill>
              <a:latin typeface="FangSong" panose="02010609060101010101" pitchFamily="49" charset="-122"/>
              <a:ea typeface="FangSong" panose="02010609060101010101" pitchFamily="49" charset="-122"/>
            </a:endParaRPr>
          </a:p>
        </p:txBody>
      </p:sp>
      <p:sp>
        <p:nvSpPr>
          <p:cNvPr id="12" name="矩形 11">
            <a:extLst>
              <a:ext uri="{FF2B5EF4-FFF2-40B4-BE49-F238E27FC236}">
                <a16:creationId xmlns:a16="http://schemas.microsoft.com/office/drawing/2014/main" id="{7999EA97-A642-2548-9A21-09447D6F74B7}"/>
              </a:ext>
            </a:extLst>
          </p:cNvPr>
          <p:cNvSpPr/>
          <p:nvPr/>
        </p:nvSpPr>
        <p:spPr>
          <a:xfrm>
            <a:off x="5104053" y="642696"/>
            <a:ext cx="5517415" cy="2677656"/>
          </a:xfrm>
          <a:prstGeom prst="rect">
            <a:avLst/>
          </a:prstGeom>
        </p:spPr>
        <p:txBody>
          <a:bodyPr wrap="square">
            <a:spAutoFit/>
          </a:bodyPr>
          <a:lstStyle/>
          <a:p>
            <a:pPr algn="just"/>
            <a:r>
              <a:rPr lang="en-US" altLang="zh-CN" sz="2400" b="1" dirty="0">
                <a:solidFill>
                  <a:srgbClr val="000000"/>
                </a:solidFill>
                <a:latin typeface="FangSong" panose="02010609060101010101" pitchFamily="49" charset="-122"/>
                <a:ea typeface="FangSong" panose="02010609060101010101" pitchFamily="49" charset="-122"/>
              </a:rPr>
              <a:t>2021</a:t>
            </a:r>
            <a:r>
              <a:rPr lang="zh-CN" altLang="en-US" sz="2400" b="1" dirty="0">
                <a:solidFill>
                  <a:srgbClr val="000000"/>
                </a:solidFill>
                <a:latin typeface="FangSong" panose="02010609060101010101" pitchFamily="49" charset="-122"/>
                <a:ea typeface="FangSong" panose="02010609060101010101" pitchFamily="49" charset="-122"/>
              </a:rPr>
              <a:t>年</a:t>
            </a:r>
            <a:r>
              <a:rPr lang="en-US" altLang="zh-CN" sz="2400" b="1" dirty="0">
                <a:solidFill>
                  <a:srgbClr val="000000"/>
                </a:solidFill>
                <a:latin typeface="FangSong" panose="02010609060101010101" pitchFamily="49" charset="-122"/>
                <a:ea typeface="FangSong" panose="02010609060101010101" pitchFamily="49" charset="-122"/>
              </a:rPr>
              <a:t>4</a:t>
            </a:r>
            <a:r>
              <a:rPr lang="zh-CN" altLang="en-US" sz="2400" b="1" dirty="0">
                <a:solidFill>
                  <a:srgbClr val="000000"/>
                </a:solidFill>
                <a:latin typeface="FangSong" panose="02010609060101010101" pitchFamily="49" charset="-122"/>
                <a:ea typeface="FangSong" panose="02010609060101010101" pitchFamily="49" charset="-122"/>
              </a:rPr>
              <a:t>月</a:t>
            </a:r>
            <a:r>
              <a:rPr lang="en-US" altLang="zh-CN" sz="2400" b="1" dirty="0">
                <a:solidFill>
                  <a:srgbClr val="000000"/>
                </a:solidFill>
                <a:latin typeface="FangSong" panose="02010609060101010101" pitchFamily="49" charset="-122"/>
                <a:ea typeface="FangSong" panose="02010609060101010101" pitchFamily="49" charset="-122"/>
              </a:rPr>
              <a:t>19</a:t>
            </a:r>
            <a:r>
              <a:rPr lang="zh-CN" altLang="en-US" sz="2400" b="1" dirty="0">
                <a:solidFill>
                  <a:srgbClr val="000000"/>
                </a:solidFill>
                <a:latin typeface="FangSong" panose="02010609060101010101" pitchFamily="49" charset="-122"/>
                <a:ea typeface="FangSong" panose="02010609060101010101" pitchFamily="49" charset="-122"/>
              </a:rPr>
              <a:t>日</a:t>
            </a:r>
            <a:r>
              <a:rPr lang="en-US" altLang="zh-CN" sz="2400" b="1" dirty="0">
                <a:solidFill>
                  <a:srgbClr val="000000"/>
                </a:solidFill>
                <a:latin typeface="FangSong" panose="02010609060101010101" pitchFamily="49" charset="-122"/>
                <a:ea typeface="FangSong" panose="02010609060101010101" pitchFamily="49" charset="-122"/>
              </a:rPr>
              <a:t>12:45</a:t>
            </a:r>
            <a:r>
              <a:rPr lang="zh-CN" altLang="en-US" sz="2400" b="1" dirty="0">
                <a:solidFill>
                  <a:srgbClr val="000000"/>
                </a:solidFill>
                <a:latin typeface="FangSong" panose="02010609060101010101" pitchFamily="49" charset="-122"/>
                <a:ea typeface="FangSong" panose="02010609060101010101" pitchFamily="49" charset="-122"/>
              </a:rPr>
              <a:t>，特斯拉车主在上海车展维权，引发大众关注。</a:t>
            </a:r>
            <a:endParaRPr lang="en-US" altLang="zh-CN" sz="2400" b="1" dirty="0">
              <a:solidFill>
                <a:srgbClr val="000000"/>
              </a:solidFill>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en-US" altLang="zh-CN" sz="2400" b="1" dirty="0">
                <a:latin typeface="FangSong" panose="02010609060101010101" pitchFamily="49" charset="-122"/>
                <a:ea typeface="FangSong" panose="02010609060101010101" pitchFamily="49" charset="-122"/>
              </a:rPr>
              <a:t>2021</a:t>
            </a:r>
            <a:r>
              <a:rPr lang="zh-CN" altLang="en-US" sz="2400" b="1" dirty="0">
                <a:latin typeface="FangSong" panose="02010609060101010101" pitchFamily="49" charset="-122"/>
                <a:ea typeface="FangSong" panose="02010609060101010101" pitchFamily="49" charset="-122"/>
              </a:rPr>
              <a:t>年</a:t>
            </a:r>
            <a:r>
              <a:rPr lang="en-US" altLang="zh-CN" sz="2400" b="1" dirty="0">
                <a:latin typeface="FangSong" panose="02010609060101010101" pitchFamily="49" charset="-122"/>
                <a:ea typeface="FangSong" panose="02010609060101010101" pitchFamily="49" charset="-122"/>
              </a:rPr>
              <a:t>4</a:t>
            </a:r>
            <a:r>
              <a:rPr lang="zh-CN" altLang="en-US" sz="2400" b="1" dirty="0">
                <a:latin typeface="FangSong" panose="02010609060101010101" pitchFamily="49" charset="-122"/>
                <a:ea typeface="FangSong" panose="02010609060101010101" pitchFamily="49" charset="-122"/>
              </a:rPr>
              <a:t>月</a:t>
            </a:r>
            <a:r>
              <a:rPr lang="en-US" altLang="zh-CN" sz="2400" b="1" dirty="0">
                <a:latin typeface="FangSong" panose="02010609060101010101" pitchFamily="49" charset="-122"/>
                <a:ea typeface="FangSong" panose="02010609060101010101" pitchFamily="49" charset="-122"/>
              </a:rPr>
              <a:t>19</a:t>
            </a:r>
            <a:r>
              <a:rPr lang="zh-CN" altLang="en-US" sz="2400" b="1" dirty="0">
                <a:latin typeface="FangSong" panose="02010609060101010101" pitchFamily="49" charset="-122"/>
                <a:ea typeface="FangSong" panose="02010609060101010101" pitchFamily="49" charset="-122"/>
              </a:rPr>
              <a:t>日</a:t>
            </a:r>
            <a:r>
              <a:rPr lang="en-US" altLang="zh-CN" sz="2400" b="1" dirty="0">
                <a:latin typeface="FangSong" panose="02010609060101010101" pitchFamily="49" charset="-122"/>
                <a:ea typeface="FangSong" panose="02010609060101010101" pitchFamily="49" charset="-122"/>
              </a:rPr>
              <a:t>23:55</a:t>
            </a:r>
            <a:r>
              <a:rPr lang="zh-CN" altLang="en-US" sz="2400" b="1" dirty="0">
                <a:latin typeface="FangSong" panose="02010609060101010101" pitchFamily="49" charset="-122"/>
                <a:ea typeface="FangSong" panose="02010609060101010101" pitchFamily="49" charset="-122"/>
              </a:rPr>
              <a:t>，特斯拉称对不合理诉求不妥协。</a:t>
            </a:r>
          </a:p>
          <a:p>
            <a:pPr algn="just"/>
            <a:br>
              <a:rPr lang="zh-CN" altLang="en-US" sz="2400" b="1" dirty="0">
                <a:latin typeface="FangSong" panose="02010609060101010101" pitchFamily="49" charset="-122"/>
                <a:ea typeface="FangSong" panose="02010609060101010101" pitchFamily="49" charset="-122"/>
              </a:rPr>
            </a:br>
            <a:endParaRPr lang="zh-CN" altLang="en-US" sz="2400" b="1" dirty="0">
              <a:latin typeface="FangSong" panose="02010609060101010101" pitchFamily="49" charset="-122"/>
              <a:ea typeface="FangSong" panose="02010609060101010101" pitchFamily="49" charset="-122"/>
            </a:endParaRPr>
          </a:p>
        </p:txBody>
      </p:sp>
      <p:pic>
        <p:nvPicPr>
          <p:cNvPr id="3" name="图片 2">
            <a:extLst>
              <a:ext uri="{FF2B5EF4-FFF2-40B4-BE49-F238E27FC236}">
                <a16:creationId xmlns:a16="http://schemas.microsoft.com/office/drawing/2014/main" id="{787BBE83-9521-0D45-A75A-BA56D4B3F5DF}"/>
              </a:ext>
            </a:extLst>
          </p:cNvPr>
          <p:cNvPicPr>
            <a:picLocks noChangeAspect="1"/>
          </p:cNvPicPr>
          <p:nvPr/>
        </p:nvPicPr>
        <p:blipFill>
          <a:blip r:embed="rId3"/>
          <a:stretch>
            <a:fillRect/>
          </a:stretch>
        </p:blipFill>
        <p:spPr>
          <a:xfrm>
            <a:off x="448904" y="862892"/>
            <a:ext cx="4407301" cy="2593387"/>
          </a:xfrm>
          <a:prstGeom prst="rect">
            <a:avLst/>
          </a:prstGeom>
        </p:spPr>
      </p:pic>
      <p:pic>
        <p:nvPicPr>
          <p:cNvPr id="1026" name="Picture 2" descr="对特斯拉数据一点不成熟的看法">
            <a:extLst>
              <a:ext uri="{FF2B5EF4-FFF2-40B4-BE49-F238E27FC236}">
                <a16:creationId xmlns:a16="http://schemas.microsoft.com/office/drawing/2014/main" id="{A83EA767-F518-6E40-9583-B8688679F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04" y="3529423"/>
            <a:ext cx="2482581" cy="307855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6C016F68-6548-684B-A812-11421F85E8F7}"/>
              </a:ext>
            </a:extLst>
          </p:cNvPr>
          <p:cNvGrpSpPr/>
          <p:nvPr/>
        </p:nvGrpSpPr>
        <p:grpSpPr>
          <a:xfrm>
            <a:off x="3648180" y="3667443"/>
            <a:ext cx="7363158" cy="719523"/>
            <a:chOff x="6202503" y="5696465"/>
            <a:chExt cx="6081139" cy="719523"/>
          </a:xfrm>
        </p:grpSpPr>
        <p:sp>
          <p:nvSpPr>
            <p:cNvPr id="9" name="圆角矩形 11">
              <a:extLst>
                <a:ext uri="{FF2B5EF4-FFF2-40B4-BE49-F238E27FC236}">
                  <a16:creationId xmlns:a16="http://schemas.microsoft.com/office/drawing/2014/main" id="{19191539-6ADB-A749-A210-428A7D51BBAF}"/>
                </a:ext>
              </a:extLst>
            </p:cNvPr>
            <p:cNvSpPr/>
            <p:nvPr/>
          </p:nvSpPr>
          <p:spPr bwMode="auto">
            <a:xfrm>
              <a:off x="6202503" y="5696465"/>
              <a:ext cx="5370381" cy="719523"/>
            </a:xfrm>
            <a:prstGeom prst="roundRect">
              <a:avLst>
                <a:gd name="adj" fmla="val 14562"/>
              </a:avLst>
            </a:prstGeom>
            <a:solidFill>
              <a:srgbClr val="F9F4DB"/>
            </a:solidFill>
            <a:ln w="28575">
              <a:solidFill>
                <a:schemeClr val="accent6"/>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1" name="文本框 10">
              <a:extLst>
                <a:ext uri="{FF2B5EF4-FFF2-40B4-BE49-F238E27FC236}">
                  <a16:creationId xmlns:a16="http://schemas.microsoft.com/office/drawing/2014/main" id="{D202E76B-F92A-4D40-A4A2-BA622CE38E67}"/>
                </a:ext>
              </a:extLst>
            </p:cNvPr>
            <p:cNvSpPr txBox="1"/>
            <p:nvPr/>
          </p:nvSpPr>
          <p:spPr>
            <a:xfrm>
              <a:off x="6405682" y="5825393"/>
              <a:ext cx="5877960" cy="461665"/>
            </a:xfrm>
            <a:prstGeom prst="rect">
              <a:avLst/>
            </a:prstGeom>
            <a:noFill/>
            <a:ln>
              <a:noFill/>
            </a:ln>
          </p:spPr>
          <p:txBody>
            <a:bodyPr wrap="square" rtlCol="0">
              <a:spAutoFit/>
            </a:bodyPr>
            <a:lstStyle/>
            <a:p>
              <a:pPr algn="just"/>
              <a:r>
                <a:rPr lang="zh-CN" altLang="en-US" sz="2400" b="1" dirty="0">
                  <a:solidFill>
                    <a:srgbClr val="FF0000"/>
                  </a:solidFill>
                  <a:latin typeface="FangSong" panose="02010609060101010101" pitchFamily="49" charset="-122"/>
                  <a:ea typeface="FangSong" panose="02010609060101010101" pitchFamily="49" charset="-122"/>
                </a:rPr>
                <a:t>数据真实性：你怎么保证这就是我的数据？</a:t>
              </a:r>
              <a:endParaRPr lang="en-US" altLang="zh-CN" sz="2400" b="1" dirty="0">
                <a:solidFill>
                  <a:srgbClr val="FF0000"/>
                </a:solidFill>
                <a:latin typeface="FangSong" panose="02010609060101010101" pitchFamily="49" charset="-122"/>
                <a:ea typeface="FangSong" panose="02010609060101010101" pitchFamily="49" charset="-122"/>
              </a:endParaRPr>
            </a:p>
          </p:txBody>
        </p:sp>
      </p:grpSp>
      <p:grpSp>
        <p:nvGrpSpPr>
          <p:cNvPr id="13" name="组合 12">
            <a:extLst>
              <a:ext uri="{FF2B5EF4-FFF2-40B4-BE49-F238E27FC236}">
                <a16:creationId xmlns:a16="http://schemas.microsoft.com/office/drawing/2014/main" id="{487B8992-40B3-004C-85C5-8FE8027B06D0}"/>
              </a:ext>
            </a:extLst>
          </p:cNvPr>
          <p:cNvGrpSpPr/>
          <p:nvPr/>
        </p:nvGrpSpPr>
        <p:grpSpPr>
          <a:xfrm>
            <a:off x="3648180" y="4682263"/>
            <a:ext cx="7363158" cy="719523"/>
            <a:chOff x="6202503" y="5696465"/>
            <a:chExt cx="6081139" cy="719523"/>
          </a:xfrm>
        </p:grpSpPr>
        <p:sp>
          <p:nvSpPr>
            <p:cNvPr id="14" name="圆角矩形 11">
              <a:extLst>
                <a:ext uri="{FF2B5EF4-FFF2-40B4-BE49-F238E27FC236}">
                  <a16:creationId xmlns:a16="http://schemas.microsoft.com/office/drawing/2014/main" id="{ED953592-9FD0-E243-AD13-2E929CAB661E}"/>
                </a:ext>
              </a:extLst>
            </p:cNvPr>
            <p:cNvSpPr/>
            <p:nvPr/>
          </p:nvSpPr>
          <p:spPr bwMode="auto">
            <a:xfrm>
              <a:off x="6202503" y="5696465"/>
              <a:ext cx="5370381" cy="719523"/>
            </a:xfrm>
            <a:prstGeom prst="roundRect">
              <a:avLst>
                <a:gd name="adj" fmla="val 14562"/>
              </a:avLst>
            </a:prstGeom>
            <a:solidFill>
              <a:srgbClr val="F9F4DB"/>
            </a:solidFill>
            <a:ln w="28575">
              <a:solidFill>
                <a:schemeClr val="accent6"/>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6" name="文本框 15">
              <a:extLst>
                <a:ext uri="{FF2B5EF4-FFF2-40B4-BE49-F238E27FC236}">
                  <a16:creationId xmlns:a16="http://schemas.microsoft.com/office/drawing/2014/main" id="{569C0F05-6203-0D42-8A4C-007815BD66AB}"/>
                </a:ext>
              </a:extLst>
            </p:cNvPr>
            <p:cNvSpPr txBox="1"/>
            <p:nvPr/>
          </p:nvSpPr>
          <p:spPr>
            <a:xfrm>
              <a:off x="6405682" y="5825393"/>
              <a:ext cx="5877960" cy="461665"/>
            </a:xfrm>
            <a:prstGeom prst="rect">
              <a:avLst/>
            </a:prstGeom>
            <a:noFill/>
            <a:ln>
              <a:noFill/>
            </a:ln>
          </p:spPr>
          <p:txBody>
            <a:bodyPr wrap="square" rtlCol="0">
              <a:spAutoFit/>
            </a:bodyPr>
            <a:lstStyle/>
            <a:p>
              <a:pPr algn="just"/>
              <a:r>
                <a:rPr lang="zh-CN" altLang="en-US" sz="2400" b="1" dirty="0">
                  <a:solidFill>
                    <a:srgbClr val="FF0000"/>
                  </a:solidFill>
                  <a:latin typeface="FangSong" panose="02010609060101010101" pitchFamily="49" charset="-122"/>
                  <a:ea typeface="FangSong" panose="02010609060101010101" pitchFamily="49" charset="-122"/>
                </a:rPr>
                <a:t>数据私密性：你凭什么公开我的数据？</a:t>
              </a:r>
            </a:p>
          </p:txBody>
        </p:sp>
      </p:grpSp>
      <p:grpSp>
        <p:nvGrpSpPr>
          <p:cNvPr id="23" name="组合 22">
            <a:extLst>
              <a:ext uri="{FF2B5EF4-FFF2-40B4-BE49-F238E27FC236}">
                <a16:creationId xmlns:a16="http://schemas.microsoft.com/office/drawing/2014/main" id="{2A5C73B2-2815-D248-B5D6-9EF81F6F8E04}"/>
              </a:ext>
            </a:extLst>
          </p:cNvPr>
          <p:cNvGrpSpPr/>
          <p:nvPr/>
        </p:nvGrpSpPr>
        <p:grpSpPr>
          <a:xfrm>
            <a:off x="3639940" y="5662570"/>
            <a:ext cx="7363158" cy="719523"/>
            <a:chOff x="6202503" y="5696465"/>
            <a:chExt cx="6081139" cy="719523"/>
          </a:xfrm>
        </p:grpSpPr>
        <p:sp>
          <p:nvSpPr>
            <p:cNvPr id="24" name="圆角矩形 11">
              <a:extLst>
                <a:ext uri="{FF2B5EF4-FFF2-40B4-BE49-F238E27FC236}">
                  <a16:creationId xmlns:a16="http://schemas.microsoft.com/office/drawing/2014/main" id="{7BFB69D8-21B8-484D-9130-8C833440B58F}"/>
                </a:ext>
              </a:extLst>
            </p:cNvPr>
            <p:cNvSpPr/>
            <p:nvPr/>
          </p:nvSpPr>
          <p:spPr bwMode="auto">
            <a:xfrm>
              <a:off x="6202503" y="5696465"/>
              <a:ext cx="5370381" cy="719523"/>
            </a:xfrm>
            <a:prstGeom prst="roundRect">
              <a:avLst>
                <a:gd name="adj" fmla="val 14562"/>
              </a:avLst>
            </a:prstGeom>
            <a:solidFill>
              <a:srgbClr val="F9F4DB"/>
            </a:solidFill>
            <a:ln w="28575">
              <a:solidFill>
                <a:schemeClr val="accent6"/>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5" name="文本框 24">
              <a:extLst>
                <a:ext uri="{FF2B5EF4-FFF2-40B4-BE49-F238E27FC236}">
                  <a16:creationId xmlns:a16="http://schemas.microsoft.com/office/drawing/2014/main" id="{5BCD504B-6C11-B047-AFAA-13CFA89F3BA6}"/>
                </a:ext>
              </a:extLst>
            </p:cNvPr>
            <p:cNvSpPr txBox="1"/>
            <p:nvPr/>
          </p:nvSpPr>
          <p:spPr>
            <a:xfrm>
              <a:off x="6405682" y="5825393"/>
              <a:ext cx="5877960" cy="461665"/>
            </a:xfrm>
            <a:prstGeom prst="rect">
              <a:avLst/>
            </a:prstGeom>
            <a:noFill/>
            <a:ln>
              <a:noFill/>
            </a:ln>
          </p:spPr>
          <p:txBody>
            <a:bodyPr wrap="square" rtlCol="0">
              <a:spAutoFit/>
            </a:bodyPr>
            <a:lstStyle/>
            <a:p>
              <a:pPr algn="just"/>
              <a:r>
                <a:rPr lang="zh-CN" altLang="en-US" sz="2400" b="1" dirty="0">
                  <a:solidFill>
                    <a:srgbClr val="FF0000"/>
                  </a:solidFill>
                  <a:latin typeface="FangSong" panose="02010609060101010101" pitchFamily="49" charset="-122"/>
                  <a:ea typeface="FangSong" panose="02010609060101010101" pitchFamily="49" charset="-122"/>
                </a:rPr>
                <a:t>监管部门：我找你要个数据怎么那么费劲？</a:t>
              </a:r>
            </a:p>
          </p:txBody>
        </p:sp>
      </p:grpSp>
      <p:grpSp>
        <p:nvGrpSpPr>
          <p:cNvPr id="17" name="组合 16">
            <a:extLst>
              <a:ext uri="{FF2B5EF4-FFF2-40B4-BE49-F238E27FC236}">
                <a16:creationId xmlns:a16="http://schemas.microsoft.com/office/drawing/2014/main" id="{2A9FC858-7BBD-784B-BF52-D3BA464B3C00}"/>
              </a:ext>
            </a:extLst>
          </p:cNvPr>
          <p:cNvGrpSpPr/>
          <p:nvPr/>
        </p:nvGrpSpPr>
        <p:grpSpPr>
          <a:xfrm>
            <a:off x="10153135" y="241913"/>
            <a:ext cx="2026508" cy="1043674"/>
            <a:chOff x="10165492" y="81273"/>
            <a:chExt cx="2026508" cy="1043674"/>
          </a:xfrm>
        </p:grpSpPr>
        <p:pic>
          <p:nvPicPr>
            <p:cNvPr id="18" name="图片 17">
              <a:extLst>
                <a:ext uri="{FF2B5EF4-FFF2-40B4-BE49-F238E27FC236}">
                  <a16:creationId xmlns:a16="http://schemas.microsoft.com/office/drawing/2014/main" id="{49389144-237A-F54F-8D9D-86C9921D7E9F}"/>
                </a:ext>
              </a:extLst>
            </p:cNvPr>
            <p:cNvPicPr>
              <a:picLocks noChangeAspect="1"/>
            </p:cNvPicPr>
            <p:nvPr/>
          </p:nvPicPr>
          <p:blipFill>
            <a:blip r:embed="rId5"/>
            <a:stretch>
              <a:fillRect/>
            </a:stretch>
          </p:blipFill>
          <p:spPr>
            <a:xfrm>
              <a:off x="10638388" y="81273"/>
              <a:ext cx="1080715" cy="810536"/>
            </a:xfrm>
            <a:prstGeom prst="rect">
              <a:avLst/>
            </a:prstGeom>
          </p:spPr>
        </p:pic>
        <p:sp>
          <p:nvSpPr>
            <p:cNvPr id="19" name="矩形 18">
              <a:extLst>
                <a:ext uri="{FF2B5EF4-FFF2-40B4-BE49-F238E27FC236}">
                  <a16:creationId xmlns:a16="http://schemas.microsoft.com/office/drawing/2014/main" id="{30D9A4BD-7A42-0F44-A3F2-453A6C89B72F}"/>
                </a:ext>
              </a:extLst>
            </p:cNvPr>
            <p:cNvSpPr/>
            <p:nvPr/>
          </p:nvSpPr>
          <p:spPr>
            <a:xfrm>
              <a:off x="10165492" y="847948"/>
              <a:ext cx="2026508" cy="276999"/>
            </a:xfrm>
            <a:prstGeom prst="rect">
              <a:avLst/>
            </a:prstGeom>
          </p:spPr>
          <p:txBody>
            <a:bodyPr wrap="square">
              <a:spAutoFit/>
            </a:bodyPr>
            <a:lstStyle/>
            <a:p>
              <a:pPr algn="ct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Musk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Need</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Mask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Platform</a:t>
              </a:r>
            </a:p>
          </p:txBody>
        </p:sp>
      </p:grpSp>
    </p:spTree>
    <p:extLst>
      <p:ext uri="{BB962C8B-B14F-4D97-AF65-F5344CB8AC3E}">
        <p14:creationId xmlns:p14="http://schemas.microsoft.com/office/powerpoint/2010/main" val="3762734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A22FC65-A901-2E47-9D2E-7D5619956F03}"/>
              </a:ext>
            </a:extLst>
          </p:cNvPr>
          <p:cNvSpPr txBox="1">
            <a:spLocks/>
          </p:cNvSpPr>
          <p:nvPr/>
        </p:nvSpPr>
        <p:spPr>
          <a:xfrm>
            <a:off x="337695" y="236429"/>
            <a:ext cx="8654498" cy="490537"/>
          </a:xfrm>
          <a:prstGeom prst="rect">
            <a:avLst/>
          </a:prstGeom>
        </p:spPr>
        <p:txBody>
          <a:bodyPr vert="horz" lIns="68580" tIns="34290" rIns="68580" bIns="34290" rtlCol="0" anchor="ctr">
            <a:noAutofit/>
          </a:bodyPr>
          <a:lstStyle>
            <a:defPPr>
              <a:defRPr lang="zh-CN"/>
            </a:defPPr>
            <a:lvl1pPr>
              <a:lnSpc>
                <a:spcPct val="90000"/>
              </a:lnSpc>
              <a:spcBef>
                <a:spcPct val="0"/>
              </a:spcBef>
              <a:buNone/>
              <a:defRPr sz="4000" b="1">
                <a:latin typeface="微软雅黑" panose="020B0503020204020204" pitchFamily="34" charset="-122"/>
                <a:ea typeface="微软雅黑" panose="020B0503020204020204" pitchFamily="34" charset="-122"/>
                <a:cs typeface="+mj-cs"/>
              </a:defRPr>
            </a:lvl1pPr>
          </a:lstStyle>
          <a:p>
            <a:r>
              <a:rPr lang="en-US" altLang="zh-CN" dirty="0">
                <a:latin typeface="FangSong" panose="02010609060101010101" pitchFamily="49" charset="-122"/>
                <a:ea typeface="FangSong" panose="02010609060101010101" pitchFamily="49" charset="-122"/>
              </a:rPr>
              <a:t>1.</a:t>
            </a:r>
            <a:r>
              <a:rPr lang="zh-CN" altLang="en-US" dirty="0">
                <a:latin typeface="FangSong" panose="02010609060101010101" pitchFamily="49" charset="-122"/>
                <a:ea typeface="FangSong" panose="02010609060101010101" pitchFamily="49" charset="-122"/>
              </a:rPr>
              <a:t>项目背景</a:t>
            </a:r>
          </a:p>
        </p:txBody>
      </p:sp>
      <p:pic>
        <p:nvPicPr>
          <p:cNvPr id="8" name="图片 7">
            <a:extLst>
              <a:ext uri="{FF2B5EF4-FFF2-40B4-BE49-F238E27FC236}">
                <a16:creationId xmlns:a16="http://schemas.microsoft.com/office/drawing/2014/main" id="{E5B85B73-BB60-7247-ABF9-393CF1C8E0C5}"/>
              </a:ext>
            </a:extLst>
          </p:cNvPr>
          <p:cNvPicPr>
            <a:picLocks noChangeAspect="1"/>
          </p:cNvPicPr>
          <p:nvPr/>
        </p:nvPicPr>
        <p:blipFill>
          <a:blip r:embed="rId3"/>
          <a:stretch>
            <a:fillRect/>
          </a:stretch>
        </p:blipFill>
        <p:spPr>
          <a:xfrm>
            <a:off x="221376" y="1210962"/>
            <a:ext cx="6638913" cy="4529352"/>
          </a:xfrm>
          <a:prstGeom prst="rect">
            <a:avLst/>
          </a:prstGeom>
        </p:spPr>
      </p:pic>
      <p:sp>
        <p:nvSpPr>
          <p:cNvPr id="9" name="矩形 8">
            <a:extLst>
              <a:ext uri="{FF2B5EF4-FFF2-40B4-BE49-F238E27FC236}">
                <a16:creationId xmlns:a16="http://schemas.microsoft.com/office/drawing/2014/main" id="{11599E21-C86F-DF49-8468-23307F7FE99E}"/>
              </a:ext>
            </a:extLst>
          </p:cNvPr>
          <p:cNvSpPr/>
          <p:nvPr/>
        </p:nvSpPr>
        <p:spPr>
          <a:xfrm>
            <a:off x="221376" y="5969805"/>
            <a:ext cx="7501595" cy="307777"/>
          </a:xfrm>
          <a:prstGeom prst="rect">
            <a:avLst/>
          </a:prstGeom>
        </p:spPr>
        <p:txBody>
          <a:bodyPr wrap="square">
            <a:spAutoFit/>
          </a:bodyPr>
          <a:lstStyle/>
          <a:p>
            <a:pPr algn="just"/>
            <a:r>
              <a:rPr lang="zh-CN" altLang="en-US" sz="1400" dirty="0">
                <a:solidFill>
                  <a:srgbClr val="000000"/>
                </a:solidFill>
                <a:latin typeface="FangSong" panose="02010609060101010101" pitchFamily="49" charset="-122"/>
                <a:ea typeface="FangSong" panose="02010609060101010101" pitchFamily="49" charset="-122"/>
              </a:rPr>
              <a:t>数据来源：安信证券、头豹研究院、新浪科技、甲子光年编辑整理 </a:t>
            </a:r>
          </a:p>
        </p:txBody>
      </p:sp>
      <p:sp>
        <p:nvSpPr>
          <p:cNvPr id="10" name="矩形 9">
            <a:extLst>
              <a:ext uri="{FF2B5EF4-FFF2-40B4-BE49-F238E27FC236}">
                <a16:creationId xmlns:a16="http://schemas.microsoft.com/office/drawing/2014/main" id="{2E99C649-0A07-0B4E-8881-8DB0A424DDF1}"/>
              </a:ext>
            </a:extLst>
          </p:cNvPr>
          <p:cNvSpPr/>
          <p:nvPr/>
        </p:nvSpPr>
        <p:spPr>
          <a:xfrm>
            <a:off x="7081467" y="1318069"/>
            <a:ext cx="4889157" cy="1200329"/>
          </a:xfrm>
          <a:prstGeom prst="rect">
            <a:avLst/>
          </a:prstGeom>
        </p:spPr>
        <p:txBody>
          <a:bodyPr wrap="square">
            <a:spAutoFit/>
          </a:bodyPr>
          <a:lstStyle/>
          <a:p>
            <a:pPr algn="just"/>
            <a:r>
              <a:rPr lang="zh-CN" altLang="en-US" sz="2400" b="1" dirty="0">
                <a:solidFill>
                  <a:srgbClr val="000000"/>
                </a:solidFill>
                <a:latin typeface="FangSong" panose="02010609060101010101" pitchFamily="49" charset="-122"/>
                <a:ea typeface="FangSong" panose="02010609060101010101" pitchFamily="49" charset="-122"/>
              </a:rPr>
              <a:t>车路协同行业市场规模正在</a:t>
            </a:r>
            <a:r>
              <a:rPr lang="zh-CN" altLang="en-US" sz="2400" b="1" dirty="0">
                <a:solidFill>
                  <a:srgbClr val="FF0000"/>
                </a:solidFill>
                <a:latin typeface="FangSong" panose="02010609060101010101" pitchFamily="49" charset="-122"/>
                <a:ea typeface="FangSong" panose="02010609060101010101" pitchFamily="49" charset="-122"/>
              </a:rPr>
              <a:t>呈爆发式增长</a:t>
            </a:r>
            <a:r>
              <a:rPr lang="zh-CN" altLang="en-US" sz="2400" b="1" dirty="0">
                <a:solidFill>
                  <a:srgbClr val="000000"/>
                </a:solidFill>
                <a:latin typeface="FangSong" panose="02010609060101010101" pitchFamily="49" charset="-122"/>
                <a:ea typeface="FangSong" panose="02010609060101010101" pitchFamily="49" charset="-122"/>
              </a:rPr>
              <a:t>，车辆数据成为最具价值的商业资产之一。</a:t>
            </a:r>
            <a:endParaRPr lang="zh-CN" altLang="en-US" sz="2400" b="1" dirty="0">
              <a:latin typeface="FangSong" panose="02010609060101010101" pitchFamily="49" charset="-122"/>
              <a:ea typeface="FangSong" panose="02010609060101010101" pitchFamily="49" charset="-122"/>
            </a:endParaRPr>
          </a:p>
        </p:txBody>
      </p:sp>
      <p:grpSp>
        <p:nvGrpSpPr>
          <p:cNvPr id="17" name="组合 16">
            <a:extLst>
              <a:ext uri="{FF2B5EF4-FFF2-40B4-BE49-F238E27FC236}">
                <a16:creationId xmlns:a16="http://schemas.microsoft.com/office/drawing/2014/main" id="{60F18E1F-449C-E240-ACE8-7B071BF1B7F7}"/>
              </a:ext>
            </a:extLst>
          </p:cNvPr>
          <p:cNvGrpSpPr/>
          <p:nvPr/>
        </p:nvGrpSpPr>
        <p:grpSpPr>
          <a:xfrm>
            <a:off x="10165492" y="81273"/>
            <a:ext cx="2026508" cy="1043674"/>
            <a:chOff x="10165492" y="81273"/>
            <a:chExt cx="2026508" cy="1043674"/>
          </a:xfrm>
        </p:grpSpPr>
        <p:pic>
          <p:nvPicPr>
            <p:cNvPr id="18" name="图片 17">
              <a:extLst>
                <a:ext uri="{FF2B5EF4-FFF2-40B4-BE49-F238E27FC236}">
                  <a16:creationId xmlns:a16="http://schemas.microsoft.com/office/drawing/2014/main" id="{279F006A-C483-DC40-A63C-519788B9AF1D}"/>
                </a:ext>
              </a:extLst>
            </p:cNvPr>
            <p:cNvPicPr>
              <a:picLocks noChangeAspect="1"/>
            </p:cNvPicPr>
            <p:nvPr/>
          </p:nvPicPr>
          <p:blipFill>
            <a:blip r:embed="rId4"/>
            <a:stretch>
              <a:fillRect/>
            </a:stretch>
          </p:blipFill>
          <p:spPr>
            <a:xfrm>
              <a:off x="10638388" y="81273"/>
              <a:ext cx="1080715" cy="810536"/>
            </a:xfrm>
            <a:prstGeom prst="rect">
              <a:avLst/>
            </a:prstGeom>
          </p:spPr>
        </p:pic>
        <p:sp>
          <p:nvSpPr>
            <p:cNvPr id="19" name="矩形 18">
              <a:extLst>
                <a:ext uri="{FF2B5EF4-FFF2-40B4-BE49-F238E27FC236}">
                  <a16:creationId xmlns:a16="http://schemas.microsoft.com/office/drawing/2014/main" id="{A99933DC-36FC-9F4C-9652-B301F93860C7}"/>
                </a:ext>
              </a:extLst>
            </p:cNvPr>
            <p:cNvSpPr/>
            <p:nvPr/>
          </p:nvSpPr>
          <p:spPr>
            <a:xfrm>
              <a:off x="10165492" y="847948"/>
              <a:ext cx="2026508" cy="276999"/>
            </a:xfrm>
            <a:prstGeom prst="rect">
              <a:avLst/>
            </a:prstGeom>
          </p:spPr>
          <p:txBody>
            <a:bodyPr wrap="square">
              <a:spAutoFit/>
            </a:bodyPr>
            <a:lstStyle/>
            <a:p>
              <a:pPr algn="ct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Musk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Need</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Mask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Platform</a:t>
              </a:r>
            </a:p>
          </p:txBody>
        </p:sp>
      </p:grpSp>
      <p:grpSp>
        <p:nvGrpSpPr>
          <p:cNvPr id="20" name="组合 19">
            <a:extLst>
              <a:ext uri="{FF2B5EF4-FFF2-40B4-BE49-F238E27FC236}">
                <a16:creationId xmlns:a16="http://schemas.microsoft.com/office/drawing/2014/main" id="{67EDBA16-2F3B-A345-944D-76875E0DE2E6}"/>
              </a:ext>
            </a:extLst>
          </p:cNvPr>
          <p:cNvGrpSpPr/>
          <p:nvPr/>
        </p:nvGrpSpPr>
        <p:grpSpPr>
          <a:xfrm>
            <a:off x="6975256" y="3703880"/>
            <a:ext cx="5101577" cy="1271446"/>
            <a:chOff x="512859" y="3851788"/>
            <a:chExt cx="11679141" cy="1271446"/>
          </a:xfrm>
        </p:grpSpPr>
        <p:sp>
          <p:nvSpPr>
            <p:cNvPr id="21" name="圆角矩形 11">
              <a:extLst>
                <a:ext uri="{FF2B5EF4-FFF2-40B4-BE49-F238E27FC236}">
                  <a16:creationId xmlns:a16="http://schemas.microsoft.com/office/drawing/2014/main" id="{C4124E3D-76AC-2643-903D-715F857F9B67}"/>
                </a:ext>
              </a:extLst>
            </p:cNvPr>
            <p:cNvSpPr/>
            <p:nvPr/>
          </p:nvSpPr>
          <p:spPr bwMode="auto">
            <a:xfrm>
              <a:off x="512859" y="3851788"/>
              <a:ext cx="1167914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2400" dirty="0">
                <a:latin typeface="华文楷体" panose="02010600040101010101" pitchFamily="2" charset="-122"/>
                <a:ea typeface="华文楷体" panose="02010600040101010101" pitchFamily="2" charset="-122"/>
              </a:endParaRPr>
            </a:p>
          </p:txBody>
        </p:sp>
        <p:sp>
          <p:nvSpPr>
            <p:cNvPr id="22" name="文本框 21">
              <a:extLst>
                <a:ext uri="{FF2B5EF4-FFF2-40B4-BE49-F238E27FC236}">
                  <a16:creationId xmlns:a16="http://schemas.microsoft.com/office/drawing/2014/main" id="{3BD55EBA-5CC3-3C48-82B8-14B5ECFE05C4}"/>
                </a:ext>
              </a:extLst>
            </p:cNvPr>
            <p:cNvSpPr txBox="1"/>
            <p:nvPr/>
          </p:nvSpPr>
          <p:spPr>
            <a:xfrm>
              <a:off x="2555395" y="4072484"/>
              <a:ext cx="8004652" cy="461665"/>
            </a:xfrm>
            <a:prstGeom prst="rect">
              <a:avLst/>
            </a:prstGeom>
            <a:noFill/>
          </p:spPr>
          <p:txBody>
            <a:bodyPr wrap="square" rtlCol="0">
              <a:spAutoFit/>
            </a:bodyPr>
            <a:lstStyle/>
            <a:p>
              <a:pPr algn="just"/>
              <a:r>
                <a:rPr lang="zh-CN" altLang="en-US" sz="2400" b="1" dirty="0">
                  <a:latin typeface="Microsoft YaHei" panose="020B0503020204020204" pitchFamily="34" charset="-122"/>
                  <a:ea typeface="Microsoft YaHei" panose="020B0503020204020204" pitchFamily="34" charset="-122"/>
                </a:rPr>
                <a:t>车路协同行业市场规模将达到</a:t>
              </a:r>
              <a:r>
                <a:rPr lang="zh-CN" altLang="en-US" sz="2400" b="1" dirty="0">
                  <a:solidFill>
                    <a:srgbClr val="FF0000"/>
                  </a:solidFill>
                  <a:latin typeface="Microsoft YaHei" panose="020B0503020204020204" pitchFamily="34" charset="-122"/>
                  <a:ea typeface="Microsoft YaHei" panose="020B0503020204020204" pitchFamily="34" charset="-122"/>
                </a:rPr>
                <a:t>千亿级别</a:t>
              </a:r>
              <a:r>
                <a:rPr lang="zh-CN" altLang="en-US" sz="2400" b="1" dirty="0">
                  <a:latin typeface="Microsoft YaHei" panose="020B0503020204020204" pitchFamily="34" charset="-122"/>
                  <a:ea typeface="Microsoft YaHei" panose="020B0503020204020204" pitchFamily="34" charset="-122"/>
                </a:rPr>
                <a:t>！</a:t>
              </a:r>
              <a:endParaRPr lang="en-US" altLang="zh-CN" sz="2400" b="1"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407939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C9A6D46-37E9-F141-98DA-8800C4C9E841}"/>
              </a:ext>
            </a:extLst>
          </p:cNvPr>
          <p:cNvSpPr txBox="1">
            <a:spLocks/>
          </p:cNvSpPr>
          <p:nvPr/>
        </p:nvSpPr>
        <p:spPr>
          <a:xfrm>
            <a:off x="337695" y="236429"/>
            <a:ext cx="8654498" cy="490537"/>
          </a:xfrm>
          <a:prstGeom prst="rect">
            <a:avLst/>
          </a:prstGeom>
        </p:spPr>
        <p:txBody>
          <a:bodyPr vert="horz" lIns="68580" tIns="34290" rIns="68580" bIns="34290" rtlCol="0" anchor="ctr">
            <a:noAutofit/>
          </a:bodyPr>
          <a:lstStyle>
            <a:defPPr>
              <a:defRPr lang="zh-CN"/>
            </a:defPPr>
            <a:lvl1pPr>
              <a:lnSpc>
                <a:spcPct val="90000"/>
              </a:lnSpc>
              <a:spcBef>
                <a:spcPct val="0"/>
              </a:spcBef>
              <a:buNone/>
              <a:defRPr sz="4000" b="1">
                <a:latin typeface="微软雅黑" panose="020B0503020204020204" pitchFamily="34" charset="-122"/>
                <a:ea typeface="微软雅黑" panose="020B0503020204020204" pitchFamily="34" charset="-122"/>
                <a:cs typeface="+mj-cs"/>
              </a:defRPr>
            </a:lvl1pPr>
          </a:lstStyle>
          <a:p>
            <a:r>
              <a:rPr lang="en-US" altLang="zh-CN" dirty="0">
                <a:latin typeface="FangSong" panose="02010609060101010101" pitchFamily="49" charset="-122"/>
                <a:ea typeface="FangSong" panose="02010609060101010101" pitchFamily="49" charset="-122"/>
              </a:rPr>
              <a:t>1.</a:t>
            </a:r>
            <a:r>
              <a:rPr lang="zh-CN" altLang="en-US" dirty="0">
                <a:latin typeface="FangSong" panose="02010609060101010101" pitchFamily="49" charset="-122"/>
                <a:ea typeface="FangSong" panose="02010609060101010101" pitchFamily="49" charset="-122"/>
              </a:rPr>
              <a:t>项目背景</a:t>
            </a:r>
          </a:p>
        </p:txBody>
      </p:sp>
      <p:pic>
        <p:nvPicPr>
          <p:cNvPr id="8" name="图片 7">
            <a:extLst>
              <a:ext uri="{FF2B5EF4-FFF2-40B4-BE49-F238E27FC236}">
                <a16:creationId xmlns:a16="http://schemas.microsoft.com/office/drawing/2014/main" id="{8D983740-C5B6-4545-AE4B-EDF0DF7773AA}"/>
              </a:ext>
            </a:extLst>
          </p:cNvPr>
          <p:cNvPicPr>
            <a:picLocks noChangeAspect="1"/>
          </p:cNvPicPr>
          <p:nvPr/>
        </p:nvPicPr>
        <p:blipFill>
          <a:blip r:embed="rId3"/>
          <a:stretch>
            <a:fillRect/>
          </a:stretch>
        </p:blipFill>
        <p:spPr>
          <a:xfrm>
            <a:off x="337695" y="1752885"/>
            <a:ext cx="5472608" cy="3720199"/>
          </a:xfrm>
          <a:prstGeom prst="rect">
            <a:avLst/>
          </a:prstGeom>
        </p:spPr>
      </p:pic>
      <p:sp>
        <p:nvSpPr>
          <p:cNvPr id="9" name="矩形 8">
            <a:extLst>
              <a:ext uri="{FF2B5EF4-FFF2-40B4-BE49-F238E27FC236}">
                <a16:creationId xmlns:a16="http://schemas.microsoft.com/office/drawing/2014/main" id="{52FEBFEA-4404-5741-AD4A-62DF9A75B292}"/>
              </a:ext>
            </a:extLst>
          </p:cNvPr>
          <p:cNvSpPr/>
          <p:nvPr/>
        </p:nvSpPr>
        <p:spPr>
          <a:xfrm>
            <a:off x="5984733" y="1120676"/>
            <a:ext cx="5517415" cy="1569660"/>
          </a:xfrm>
          <a:prstGeom prst="rect">
            <a:avLst/>
          </a:prstGeom>
        </p:spPr>
        <p:txBody>
          <a:bodyPr wrap="square">
            <a:spAutoFit/>
          </a:bodyPr>
          <a:lstStyle/>
          <a:p>
            <a:pPr algn="just"/>
            <a:r>
              <a:rPr lang="en-US" altLang="zh-CN" sz="2400" b="1" dirty="0">
                <a:solidFill>
                  <a:srgbClr val="000000"/>
                </a:solidFill>
                <a:latin typeface="FangSong" panose="02010609060101010101" pitchFamily="49" charset="-122"/>
                <a:ea typeface="FangSong" panose="02010609060101010101" pitchFamily="49" charset="-122"/>
              </a:rPr>
              <a:t>2021</a:t>
            </a:r>
            <a:r>
              <a:rPr lang="zh-CN" altLang="en-US" sz="2400" b="1" dirty="0">
                <a:solidFill>
                  <a:srgbClr val="000000"/>
                </a:solidFill>
                <a:latin typeface="FangSong" panose="02010609060101010101" pitchFamily="49" charset="-122"/>
                <a:ea typeface="FangSong" panose="02010609060101010101" pitchFamily="49" charset="-122"/>
              </a:rPr>
              <a:t>年</a:t>
            </a:r>
            <a:r>
              <a:rPr lang="en-US" altLang="zh-CN" sz="2400" b="1" dirty="0">
                <a:solidFill>
                  <a:srgbClr val="000000"/>
                </a:solidFill>
                <a:latin typeface="FangSong" panose="02010609060101010101" pitchFamily="49" charset="-122"/>
                <a:ea typeface="FangSong" panose="02010609060101010101" pitchFamily="49" charset="-122"/>
              </a:rPr>
              <a:t>5</a:t>
            </a:r>
            <a:r>
              <a:rPr lang="zh-CN" altLang="en-US" sz="2400" b="1" dirty="0">
                <a:solidFill>
                  <a:srgbClr val="000000"/>
                </a:solidFill>
                <a:latin typeface="FangSong" panose="02010609060101010101" pitchFamily="49" charset="-122"/>
                <a:ea typeface="FangSong" panose="02010609060101010101" pitchFamily="49" charset="-122"/>
              </a:rPr>
              <a:t>月</a:t>
            </a:r>
            <a:r>
              <a:rPr lang="en-US" altLang="zh-CN" sz="2400" b="1" dirty="0">
                <a:solidFill>
                  <a:srgbClr val="000000"/>
                </a:solidFill>
                <a:latin typeface="FangSong" panose="02010609060101010101" pitchFamily="49" charset="-122"/>
                <a:ea typeface="FangSong" panose="02010609060101010101" pitchFamily="49" charset="-122"/>
              </a:rPr>
              <a:t>12</a:t>
            </a:r>
            <a:r>
              <a:rPr lang="zh-CN" altLang="en-US" sz="2400" b="1" dirty="0">
                <a:solidFill>
                  <a:srgbClr val="000000"/>
                </a:solidFill>
                <a:latin typeface="FangSong" panose="02010609060101010101" pitchFamily="49" charset="-122"/>
                <a:ea typeface="FangSong" panose="02010609060101010101" pitchFamily="49" charset="-122"/>
              </a:rPr>
              <a:t>日，国家互联网信息办公室发布了</a:t>
            </a:r>
            <a:r>
              <a:rPr lang="en-US" altLang="zh-CN" sz="2400" b="1" dirty="0">
                <a:solidFill>
                  <a:srgbClr val="000000"/>
                </a:solidFill>
                <a:latin typeface="FangSong" panose="02010609060101010101" pitchFamily="49" charset="-122"/>
                <a:ea typeface="FangSong" panose="02010609060101010101" pitchFamily="49" charset="-122"/>
              </a:rPr>
              <a:t>《</a:t>
            </a:r>
            <a:r>
              <a:rPr lang="zh-CN" altLang="en-US" sz="2400" b="1" dirty="0">
                <a:solidFill>
                  <a:srgbClr val="000000"/>
                </a:solidFill>
                <a:latin typeface="FangSong" panose="02010609060101010101" pitchFamily="49" charset="-122"/>
                <a:ea typeface="FangSong" panose="02010609060101010101" pitchFamily="49" charset="-122"/>
              </a:rPr>
              <a:t>汽车安全管理若干规定（征求意见稿）</a:t>
            </a:r>
            <a:r>
              <a:rPr lang="en-US" altLang="zh-CN" sz="2400" b="1" dirty="0">
                <a:solidFill>
                  <a:srgbClr val="000000"/>
                </a:solidFill>
                <a:latin typeface="FangSong" panose="02010609060101010101" pitchFamily="49" charset="-122"/>
                <a:ea typeface="FangSong" panose="02010609060101010101" pitchFamily="49" charset="-122"/>
              </a:rPr>
              <a:t>》</a:t>
            </a:r>
            <a:r>
              <a:rPr lang="zh-CN" altLang="en-US" sz="2400" b="1" dirty="0">
                <a:solidFill>
                  <a:srgbClr val="000000"/>
                </a:solidFill>
                <a:latin typeface="FangSong" panose="02010609060101010101" pitchFamily="49" charset="-122"/>
                <a:ea typeface="FangSong" panose="02010609060101010101" pitchFamily="49" charset="-122"/>
              </a:rPr>
              <a:t>数据并公开征求意见，</a:t>
            </a:r>
            <a:r>
              <a:rPr lang="zh-CN" altLang="en-US" sz="2400" b="1" dirty="0">
                <a:solidFill>
                  <a:srgbClr val="FF0000"/>
                </a:solidFill>
                <a:latin typeface="FangSong" panose="02010609060101010101" pitchFamily="49" charset="-122"/>
                <a:ea typeface="FangSong" panose="02010609060101010101" pitchFamily="49" charset="-122"/>
              </a:rPr>
              <a:t>开启汽车行业数据保护强监管序幕。</a:t>
            </a:r>
          </a:p>
        </p:txBody>
      </p:sp>
      <p:sp>
        <p:nvSpPr>
          <p:cNvPr id="14" name="矩形 13">
            <a:extLst>
              <a:ext uri="{FF2B5EF4-FFF2-40B4-BE49-F238E27FC236}">
                <a16:creationId xmlns:a16="http://schemas.microsoft.com/office/drawing/2014/main" id="{58FDA8DA-DB5E-0845-84C1-D4861E7CD41E}"/>
              </a:ext>
            </a:extLst>
          </p:cNvPr>
          <p:cNvSpPr/>
          <p:nvPr/>
        </p:nvSpPr>
        <p:spPr>
          <a:xfrm>
            <a:off x="6096000" y="2967336"/>
            <a:ext cx="5517415" cy="3046988"/>
          </a:xfrm>
          <a:prstGeom prst="rect">
            <a:avLst/>
          </a:prstGeom>
        </p:spPr>
        <p:txBody>
          <a:bodyPr wrap="square">
            <a:spAutoFit/>
          </a:bodyPr>
          <a:lstStyle/>
          <a:p>
            <a:pPr algn="just"/>
            <a:r>
              <a:rPr lang="en-US" altLang="zh-CN" sz="2400" b="1" dirty="0">
                <a:solidFill>
                  <a:srgbClr val="000000"/>
                </a:solidFill>
                <a:latin typeface="FangSong" panose="02010609060101010101" pitchFamily="49" charset="-122"/>
                <a:ea typeface="FangSong" panose="02010609060101010101" pitchFamily="49" charset="-122"/>
              </a:rPr>
              <a:t>1.</a:t>
            </a:r>
            <a:r>
              <a:rPr lang="zh-CN" altLang="en-US" sz="2400" b="1" dirty="0">
                <a:solidFill>
                  <a:srgbClr val="000000"/>
                </a:solidFill>
                <a:latin typeface="FangSong" panose="02010609060101010101" pitchFamily="49" charset="-122"/>
                <a:ea typeface="FangSong" panose="02010609060101010101" pitchFamily="49" charset="-122"/>
              </a:rPr>
              <a:t>细化汽车行业场景中的个人信息和重要数据保护原则；</a:t>
            </a:r>
            <a:endParaRPr lang="en-US" altLang="zh-CN" sz="2400" b="1" dirty="0">
              <a:solidFill>
                <a:srgbClr val="000000"/>
              </a:solidFill>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en-US" altLang="zh-CN" sz="2400" b="1" dirty="0">
                <a:solidFill>
                  <a:srgbClr val="000000"/>
                </a:solidFill>
                <a:latin typeface="FangSong" panose="02010609060101010101" pitchFamily="49" charset="-122"/>
                <a:ea typeface="FangSong" panose="02010609060101010101" pitchFamily="49" charset="-122"/>
              </a:rPr>
              <a:t>2.</a:t>
            </a:r>
            <a:r>
              <a:rPr lang="zh-CN" altLang="en-US" sz="2400" b="1" dirty="0">
                <a:solidFill>
                  <a:srgbClr val="000000"/>
                </a:solidFill>
                <a:latin typeface="FangSong" panose="02010609060101010101" pitchFamily="49" charset="-122"/>
                <a:ea typeface="FangSong" panose="02010609060101010101" pitchFamily="49" charset="-122"/>
              </a:rPr>
              <a:t>明确重要数据范围，对数据收集原则进行限制，提出</a:t>
            </a:r>
            <a:r>
              <a:rPr lang="zh-CN" altLang="en-US" sz="2400" b="1" dirty="0">
                <a:solidFill>
                  <a:srgbClr val="FF0000"/>
                </a:solidFill>
                <a:latin typeface="FangSong" panose="02010609060101010101" pitchFamily="49" charset="-122"/>
                <a:ea typeface="FangSong" panose="02010609060101010101" pitchFamily="49" charset="-122"/>
              </a:rPr>
              <a:t>数据全生命周期的处理要求</a:t>
            </a:r>
            <a:r>
              <a:rPr lang="zh-CN" altLang="en-US" sz="2400" b="1" dirty="0">
                <a:solidFill>
                  <a:srgbClr val="000000"/>
                </a:solidFill>
                <a:latin typeface="FangSong" panose="02010609060101010101" pitchFamily="49" charset="-122"/>
                <a:ea typeface="FangSong" panose="02010609060101010101" pitchFamily="49" charset="-122"/>
              </a:rPr>
              <a:t>；</a:t>
            </a:r>
            <a:endParaRPr lang="en-US" altLang="zh-CN" sz="2400" b="1" dirty="0">
              <a:solidFill>
                <a:srgbClr val="000000"/>
              </a:solidFill>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en-US" altLang="zh-CN" sz="2400" b="1" dirty="0">
                <a:solidFill>
                  <a:srgbClr val="000000"/>
                </a:solidFill>
                <a:latin typeface="FangSong" panose="02010609060101010101" pitchFamily="49" charset="-122"/>
                <a:ea typeface="FangSong" panose="02010609060101010101" pitchFamily="49" charset="-122"/>
              </a:rPr>
              <a:t>3.</a:t>
            </a:r>
            <a:r>
              <a:rPr lang="zh-CN" altLang="en-US" sz="2400" b="1" dirty="0">
                <a:solidFill>
                  <a:srgbClr val="000000"/>
                </a:solidFill>
                <a:latin typeface="FangSong" panose="02010609060101010101" pitchFamily="49" charset="-122"/>
                <a:ea typeface="FangSong" panose="02010609060101010101" pitchFamily="49" charset="-122"/>
              </a:rPr>
              <a:t>明确数据本地存储和跨境传输的要求；</a:t>
            </a:r>
            <a:endParaRPr lang="zh-CN" altLang="en-US" sz="24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574102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1">
            <a:extLst>
              <a:ext uri="{FF2B5EF4-FFF2-40B4-BE49-F238E27FC236}">
                <a16:creationId xmlns:a16="http://schemas.microsoft.com/office/drawing/2014/main" id="{27999E7D-D69C-B64C-BB50-E6A60EC90565}"/>
              </a:ext>
            </a:extLst>
          </p:cNvPr>
          <p:cNvSpPr/>
          <p:nvPr/>
        </p:nvSpPr>
        <p:spPr bwMode="auto">
          <a:xfrm>
            <a:off x="337695" y="2892963"/>
            <a:ext cx="11679141" cy="830997"/>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2400" dirty="0">
              <a:latin typeface="FangSong" panose="02010609060101010101" pitchFamily="49" charset="-122"/>
              <a:ea typeface="FangSong" panose="02010609060101010101" pitchFamily="49" charset="-122"/>
            </a:endParaRPr>
          </a:p>
        </p:txBody>
      </p:sp>
      <p:sp>
        <p:nvSpPr>
          <p:cNvPr id="11" name="圆角矩形 11">
            <a:extLst>
              <a:ext uri="{FF2B5EF4-FFF2-40B4-BE49-F238E27FC236}">
                <a16:creationId xmlns:a16="http://schemas.microsoft.com/office/drawing/2014/main" id="{B6C67FAC-0894-5147-929D-042A6E220F55}"/>
              </a:ext>
            </a:extLst>
          </p:cNvPr>
          <p:cNvSpPr/>
          <p:nvPr/>
        </p:nvSpPr>
        <p:spPr bwMode="auto">
          <a:xfrm>
            <a:off x="337695" y="4248422"/>
            <a:ext cx="11679141" cy="79675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2400" dirty="0">
              <a:latin typeface="FangSong" panose="02010609060101010101" pitchFamily="49" charset="-122"/>
              <a:ea typeface="FangSong" panose="02010609060101010101" pitchFamily="49" charset="-122"/>
            </a:endParaRPr>
          </a:p>
        </p:txBody>
      </p:sp>
      <p:sp>
        <p:nvSpPr>
          <p:cNvPr id="15" name="标题 1">
            <a:extLst>
              <a:ext uri="{FF2B5EF4-FFF2-40B4-BE49-F238E27FC236}">
                <a16:creationId xmlns:a16="http://schemas.microsoft.com/office/drawing/2014/main" id="{11E43F81-5398-4C47-A9E7-42FC07A02B97}"/>
              </a:ext>
            </a:extLst>
          </p:cNvPr>
          <p:cNvSpPr txBox="1">
            <a:spLocks/>
          </p:cNvSpPr>
          <p:nvPr/>
        </p:nvSpPr>
        <p:spPr>
          <a:xfrm>
            <a:off x="337695" y="236429"/>
            <a:ext cx="8654498" cy="490537"/>
          </a:xfrm>
          <a:prstGeom prst="rect">
            <a:avLst/>
          </a:prstGeom>
        </p:spPr>
        <p:txBody>
          <a:bodyPr vert="horz" lIns="68580" tIns="34290" rIns="68580" bIns="34290" rtlCol="0" anchor="ctr">
            <a:noAutofit/>
          </a:bodyPr>
          <a:lstStyle>
            <a:defPPr>
              <a:defRPr lang="zh-CN"/>
            </a:defPPr>
            <a:lvl1pPr>
              <a:lnSpc>
                <a:spcPct val="90000"/>
              </a:lnSpc>
              <a:spcBef>
                <a:spcPct val="0"/>
              </a:spcBef>
              <a:buNone/>
              <a:defRPr sz="4000" b="1">
                <a:latin typeface="微软雅黑" panose="020B0503020204020204" pitchFamily="34" charset="-122"/>
                <a:ea typeface="微软雅黑" panose="020B0503020204020204" pitchFamily="34" charset="-122"/>
                <a:cs typeface="+mj-cs"/>
              </a:defRPr>
            </a:lvl1pPr>
          </a:lstStyle>
          <a:p>
            <a:r>
              <a:rPr lang="en-US" altLang="zh-CN" dirty="0">
                <a:latin typeface="FangSong" panose="02010609060101010101" pitchFamily="49" charset="-122"/>
                <a:ea typeface="FangSong" panose="02010609060101010101" pitchFamily="49" charset="-122"/>
              </a:rPr>
              <a:t>1.</a:t>
            </a:r>
            <a:r>
              <a:rPr lang="zh-CN" altLang="en-US" dirty="0">
                <a:latin typeface="FangSong" panose="02010609060101010101" pitchFamily="49" charset="-122"/>
                <a:ea typeface="FangSong" panose="02010609060101010101" pitchFamily="49" charset="-122"/>
              </a:rPr>
              <a:t>总结归纳</a:t>
            </a:r>
          </a:p>
        </p:txBody>
      </p:sp>
      <p:sp>
        <p:nvSpPr>
          <p:cNvPr id="2" name="文本框 1">
            <a:extLst>
              <a:ext uri="{FF2B5EF4-FFF2-40B4-BE49-F238E27FC236}">
                <a16:creationId xmlns:a16="http://schemas.microsoft.com/office/drawing/2014/main" id="{24658554-B96F-2348-9CAA-3716408390CF}"/>
              </a:ext>
            </a:extLst>
          </p:cNvPr>
          <p:cNvSpPr txBox="1"/>
          <p:nvPr/>
        </p:nvSpPr>
        <p:spPr>
          <a:xfrm>
            <a:off x="2412094" y="2892963"/>
            <a:ext cx="8004652" cy="830997"/>
          </a:xfrm>
          <a:prstGeom prst="rect">
            <a:avLst/>
          </a:prstGeom>
          <a:noFill/>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车企数据垄断，</a:t>
            </a:r>
            <a:r>
              <a:rPr lang="zh-CN" altLang="en-US" sz="2400" b="1" dirty="0">
                <a:solidFill>
                  <a:srgbClr val="FF0000"/>
                </a:solidFill>
                <a:latin typeface="FangSong" panose="02010609060101010101" pitchFamily="49" charset="-122"/>
                <a:ea typeface="FangSong" panose="02010609060101010101" pitchFamily="49" charset="-122"/>
              </a:rPr>
              <a:t>监管部门</a:t>
            </a:r>
            <a:r>
              <a:rPr lang="zh-CN" altLang="en-US" sz="2400" b="1" dirty="0">
                <a:latin typeface="FangSong" panose="02010609060101010101" pitchFamily="49" charset="-122"/>
                <a:ea typeface="FangSong" panose="02010609060101010101" pitchFamily="49" charset="-122"/>
              </a:rPr>
              <a:t>需要采取复杂的行政手段才可获得原始数据，</a:t>
            </a:r>
            <a:r>
              <a:rPr lang="zh-CN" altLang="en-US" sz="2400" b="1" dirty="0">
                <a:solidFill>
                  <a:srgbClr val="FF0000"/>
                </a:solidFill>
                <a:latin typeface="FangSong" panose="02010609060101010101" pitchFamily="49" charset="-122"/>
                <a:ea typeface="FangSong" panose="02010609060101010101" pitchFamily="49" charset="-122"/>
              </a:rPr>
              <a:t>导致监管困难以及难以保证真实性</a:t>
            </a:r>
            <a:r>
              <a:rPr lang="zh-CN" altLang="en-US" sz="2400" b="1" dirty="0">
                <a:latin typeface="FangSong" panose="02010609060101010101" pitchFamily="49" charset="-122"/>
                <a:ea typeface="FangSong" panose="02010609060101010101" pitchFamily="49" charset="-122"/>
              </a:rPr>
              <a:t>；</a:t>
            </a:r>
            <a:endParaRPr lang="en-US" altLang="zh-CN" sz="2400" b="1" dirty="0">
              <a:latin typeface="FangSong" panose="02010609060101010101" pitchFamily="49" charset="-122"/>
              <a:ea typeface="FangSong" panose="02010609060101010101" pitchFamily="49" charset="-122"/>
            </a:endParaRPr>
          </a:p>
        </p:txBody>
      </p:sp>
      <p:sp>
        <p:nvSpPr>
          <p:cNvPr id="3" name="文本框 2">
            <a:extLst>
              <a:ext uri="{FF2B5EF4-FFF2-40B4-BE49-F238E27FC236}">
                <a16:creationId xmlns:a16="http://schemas.microsoft.com/office/drawing/2014/main" id="{A3B36131-947A-D14E-B5ED-F869EA55CEB4}"/>
              </a:ext>
            </a:extLst>
          </p:cNvPr>
          <p:cNvSpPr txBox="1"/>
          <p:nvPr/>
        </p:nvSpPr>
        <p:spPr>
          <a:xfrm>
            <a:off x="2412094" y="4248422"/>
            <a:ext cx="7571303" cy="461665"/>
          </a:xfrm>
          <a:prstGeom prst="rect">
            <a:avLst/>
          </a:prstGeom>
          <a:noFill/>
        </p:spPr>
        <p:txBody>
          <a:bodyPr wrap="none" rtlCol="0">
            <a:spAutoFit/>
          </a:bodyPr>
          <a:lstStyle/>
          <a:p>
            <a:pPr algn="just"/>
            <a:r>
              <a:rPr lang="zh-CN" altLang="en-US" sz="2400" b="1" dirty="0">
                <a:latin typeface="FangSong" panose="02010609060101010101" pitchFamily="49" charset="-122"/>
                <a:ea typeface="FangSong" panose="02010609060101010101" pitchFamily="49" charset="-122"/>
              </a:rPr>
              <a:t>车企不可能与其他企业共享原始数据，</a:t>
            </a:r>
            <a:r>
              <a:rPr lang="zh-CN" altLang="en-US" sz="2400" b="1" dirty="0">
                <a:solidFill>
                  <a:srgbClr val="FF0000"/>
                </a:solidFill>
                <a:latin typeface="FangSong" panose="02010609060101010101" pitchFamily="49" charset="-122"/>
                <a:ea typeface="FangSong" panose="02010609060101010101" pitchFamily="49" charset="-122"/>
              </a:rPr>
              <a:t>导致数据孤岛</a:t>
            </a:r>
            <a:r>
              <a:rPr lang="zh-CN" altLang="en-US" sz="2400" b="1" dirty="0">
                <a:latin typeface="FangSong" panose="02010609060101010101" pitchFamily="49" charset="-122"/>
                <a:ea typeface="FangSong" panose="02010609060101010101" pitchFamily="49" charset="-122"/>
              </a:rPr>
              <a:t>；</a:t>
            </a:r>
            <a:endParaRPr lang="en-US" altLang="zh-CN" sz="2400" b="1" dirty="0">
              <a:latin typeface="FangSong" panose="02010609060101010101" pitchFamily="49" charset="-122"/>
              <a:ea typeface="FangSong" panose="02010609060101010101" pitchFamily="49" charset="-122"/>
            </a:endParaRPr>
          </a:p>
        </p:txBody>
      </p:sp>
      <p:sp>
        <p:nvSpPr>
          <p:cNvPr id="14" name="圆角矩形 11">
            <a:extLst>
              <a:ext uri="{FF2B5EF4-FFF2-40B4-BE49-F238E27FC236}">
                <a16:creationId xmlns:a16="http://schemas.microsoft.com/office/drawing/2014/main" id="{8D9BA460-EB01-A04E-952A-93017F927FE1}"/>
              </a:ext>
            </a:extLst>
          </p:cNvPr>
          <p:cNvSpPr/>
          <p:nvPr/>
        </p:nvSpPr>
        <p:spPr bwMode="auto">
          <a:xfrm>
            <a:off x="337695" y="5485626"/>
            <a:ext cx="11679141" cy="830997"/>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2400" dirty="0">
              <a:latin typeface="FangSong" panose="02010609060101010101" pitchFamily="49" charset="-122"/>
              <a:ea typeface="FangSong" panose="02010609060101010101" pitchFamily="49" charset="-122"/>
            </a:endParaRPr>
          </a:p>
        </p:txBody>
      </p:sp>
      <p:sp>
        <p:nvSpPr>
          <p:cNvPr id="16" name="文本框 15">
            <a:extLst>
              <a:ext uri="{FF2B5EF4-FFF2-40B4-BE49-F238E27FC236}">
                <a16:creationId xmlns:a16="http://schemas.microsoft.com/office/drawing/2014/main" id="{1213A4BE-AB65-E543-BC5E-4A3DDB29B8FF}"/>
              </a:ext>
            </a:extLst>
          </p:cNvPr>
          <p:cNvSpPr txBox="1"/>
          <p:nvPr/>
        </p:nvSpPr>
        <p:spPr>
          <a:xfrm>
            <a:off x="2412094" y="5485627"/>
            <a:ext cx="8004652" cy="830997"/>
          </a:xfrm>
          <a:prstGeom prst="rect">
            <a:avLst/>
          </a:prstGeom>
          <a:noFill/>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车企难以在</a:t>
            </a:r>
            <a:r>
              <a:rPr lang="zh-CN" altLang="en-US" sz="2400" b="1" dirty="0">
                <a:solidFill>
                  <a:srgbClr val="FF0000"/>
                </a:solidFill>
                <a:latin typeface="FangSong" panose="02010609060101010101" pitchFamily="49" charset="-122"/>
                <a:ea typeface="FangSong" panose="02010609060101010101" pitchFamily="49" charset="-122"/>
              </a:rPr>
              <a:t>保护数据私密性</a:t>
            </a:r>
            <a:r>
              <a:rPr lang="zh-CN" altLang="en-US" sz="2400" b="1" dirty="0">
                <a:latin typeface="FangSong" panose="02010609060101010101" pitchFamily="49" charset="-122"/>
                <a:ea typeface="FangSong" panose="02010609060101010101" pitchFamily="49" charset="-122"/>
              </a:rPr>
              <a:t>的同时与其他企业合作训练驾驶行为分析模型，</a:t>
            </a:r>
            <a:r>
              <a:rPr lang="zh-CN" altLang="en-US" sz="2400" b="1" dirty="0">
                <a:solidFill>
                  <a:srgbClr val="FF0000"/>
                </a:solidFill>
                <a:latin typeface="FangSong" panose="02010609060101010101" pitchFamily="49" charset="-122"/>
                <a:ea typeface="FangSong" panose="02010609060101010101" pitchFamily="49" charset="-122"/>
              </a:rPr>
              <a:t>导致数据资产价值降低</a:t>
            </a:r>
            <a:r>
              <a:rPr lang="zh-CN" altLang="en-US" sz="2400" b="1" dirty="0">
                <a:latin typeface="FangSong" panose="02010609060101010101" pitchFamily="49" charset="-122"/>
                <a:ea typeface="FangSong" panose="02010609060101010101" pitchFamily="49" charset="-122"/>
              </a:rPr>
              <a:t>；</a:t>
            </a:r>
            <a:endParaRPr lang="en-US" altLang="zh-CN" sz="2400" b="1" dirty="0">
              <a:latin typeface="FangSong" panose="02010609060101010101" pitchFamily="49" charset="-122"/>
              <a:ea typeface="FangSong" panose="02010609060101010101" pitchFamily="49" charset="-122"/>
            </a:endParaRPr>
          </a:p>
        </p:txBody>
      </p:sp>
      <p:grpSp>
        <p:nvGrpSpPr>
          <p:cNvPr id="9" name="组合 8">
            <a:extLst>
              <a:ext uri="{FF2B5EF4-FFF2-40B4-BE49-F238E27FC236}">
                <a16:creationId xmlns:a16="http://schemas.microsoft.com/office/drawing/2014/main" id="{EE78571E-3D60-3D41-9BDC-C47DDA4BAD5A}"/>
              </a:ext>
            </a:extLst>
          </p:cNvPr>
          <p:cNvGrpSpPr/>
          <p:nvPr/>
        </p:nvGrpSpPr>
        <p:grpSpPr>
          <a:xfrm>
            <a:off x="10165492" y="81273"/>
            <a:ext cx="2026508" cy="1043674"/>
            <a:chOff x="10165492" y="81273"/>
            <a:chExt cx="2026508" cy="1043674"/>
          </a:xfrm>
        </p:grpSpPr>
        <p:pic>
          <p:nvPicPr>
            <p:cNvPr id="10" name="图片 9">
              <a:extLst>
                <a:ext uri="{FF2B5EF4-FFF2-40B4-BE49-F238E27FC236}">
                  <a16:creationId xmlns:a16="http://schemas.microsoft.com/office/drawing/2014/main" id="{0CCB4869-3D8C-E642-BCCE-7A53C339119D}"/>
                </a:ext>
              </a:extLst>
            </p:cNvPr>
            <p:cNvPicPr>
              <a:picLocks noChangeAspect="1"/>
            </p:cNvPicPr>
            <p:nvPr/>
          </p:nvPicPr>
          <p:blipFill>
            <a:blip r:embed="rId3"/>
            <a:stretch>
              <a:fillRect/>
            </a:stretch>
          </p:blipFill>
          <p:spPr>
            <a:xfrm>
              <a:off x="10638388" y="81273"/>
              <a:ext cx="1080715" cy="810536"/>
            </a:xfrm>
            <a:prstGeom prst="rect">
              <a:avLst/>
            </a:prstGeom>
          </p:spPr>
        </p:pic>
        <p:sp>
          <p:nvSpPr>
            <p:cNvPr id="12" name="矩形 11">
              <a:extLst>
                <a:ext uri="{FF2B5EF4-FFF2-40B4-BE49-F238E27FC236}">
                  <a16:creationId xmlns:a16="http://schemas.microsoft.com/office/drawing/2014/main" id="{E0320113-1075-D946-AC8B-4B6E328A6D27}"/>
                </a:ext>
              </a:extLst>
            </p:cNvPr>
            <p:cNvSpPr/>
            <p:nvPr/>
          </p:nvSpPr>
          <p:spPr>
            <a:xfrm>
              <a:off x="10165492" y="847948"/>
              <a:ext cx="2026508" cy="276999"/>
            </a:xfrm>
            <a:prstGeom prst="rect">
              <a:avLst/>
            </a:prstGeom>
          </p:spPr>
          <p:txBody>
            <a:bodyPr wrap="square">
              <a:spAutoFit/>
            </a:bodyPr>
            <a:lstStyle/>
            <a:p>
              <a:pPr algn="ct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Musk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Need</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Mask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Platform</a:t>
              </a:r>
            </a:p>
          </p:txBody>
        </p:sp>
      </p:grpSp>
      <p:sp>
        <p:nvSpPr>
          <p:cNvPr id="13" name="圆角矩形 11">
            <a:extLst>
              <a:ext uri="{FF2B5EF4-FFF2-40B4-BE49-F238E27FC236}">
                <a16:creationId xmlns:a16="http://schemas.microsoft.com/office/drawing/2014/main" id="{3D1FD57D-12D7-3940-9B2E-4D93173256CE}"/>
              </a:ext>
            </a:extLst>
          </p:cNvPr>
          <p:cNvSpPr/>
          <p:nvPr/>
        </p:nvSpPr>
        <p:spPr bwMode="auto">
          <a:xfrm>
            <a:off x="337695" y="1483549"/>
            <a:ext cx="11679141" cy="916717"/>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2400" dirty="0">
              <a:latin typeface="华文楷体" panose="02010600040101010101" pitchFamily="2" charset="-122"/>
              <a:ea typeface="华文楷体" panose="02010600040101010101" pitchFamily="2" charset="-122"/>
            </a:endParaRPr>
          </a:p>
        </p:txBody>
      </p:sp>
      <p:sp>
        <p:nvSpPr>
          <p:cNvPr id="17" name="文本框 16">
            <a:extLst>
              <a:ext uri="{FF2B5EF4-FFF2-40B4-BE49-F238E27FC236}">
                <a16:creationId xmlns:a16="http://schemas.microsoft.com/office/drawing/2014/main" id="{FFD77E5D-1D4B-5245-81AE-4C1C34477BF7}"/>
              </a:ext>
            </a:extLst>
          </p:cNvPr>
          <p:cNvSpPr txBox="1"/>
          <p:nvPr/>
        </p:nvSpPr>
        <p:spPr>
          <a:xfrm>
            <a:off x="2412094" y="1569269"/>
            <a:ext cx="8004652" cy="830997"/>
          </a:xfrm>
          <a:prstGeom prst="rect">
            <a:avLst/>
          </a:prstGeom>
          <a:noFill/>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数据收集、处理的</a:t>
            </a:r>
            <a:r>
              <a:rPr lang="zh-CN" altLang="en-US" sz="2400" b="1" dirty="0">
                <a:solidFill>
                  <a:srgbClr val="FF0000"/>
                </a:solidFill>
                <a:latin typeface="FangSong" panose="02010609060101010101" pitchFamily="49" charset="-122"/>
                <a:ea typeface="FangSong" panose="02010609060101010101" pitchFamily="49" charset="-122"/>
              </a:rPr>
              <a:t>合规性</a:t>
            </a:r>
            <a:r>
              <a:rPr lang="zh-CN" altLang="en-US" sz="2400" b="1" dirty="0">
                <a:latin typeface="FangSong" panose="02010609060101010101" pitchFamily="49" charset="-122"/>
                <a:ea typeface="FangSong" panose="02010609060101010101" pitchFamily="49" charset="-122"/>
              </a:rPr>
              <a:t>如何保证？如何</a:t>
            </a:r>
            <a:r>
              <a:rPr lang="zh-CN" altLang="en-US" sz="2400" b="1" dirty="0">
                <a:solidFill>
                  <a:srgbClr val="FF0000"/>
                </a:solidFill>
                <a:latin typeface="FangSong" panose="02010609060101010101" pitchFamily="49" charset="-122"/>
                <a:ea typeface="FangSong" panose="02010609060101010101" pitchFamily="49" charset="-122"/>
              </a:rPr>
              <a:t>追踪数据的全生命周期</a:t>
            </a:r>
            <a:r>
              <a:rPr lang="zh-CN" altLang="en-US" sz="2400" b="1" dirty="0">
                <a:latin typeface="FangSong" panose="02010609060101010101" pitchFamily="49" charset="-122"/>
                <a:ea typeface="FangSong" panose="02010609060101010101" pitchFamily="49" charset="-122"/>
              </a:rPr>
              <a:t>？</a:t>
            </a:r>
            <a:endParaRPr lang="en-US" altLang="zh-CN" sz="24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7385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angSong" panose="02010609060101010101" pitchFamily="49" charset="-122"/>
                <a:ea typeface="FangSong" panose="02010609060101010101" pitchFamily="49"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angSong" panose="02010609060101010101" pitchFamily="49" charset="-122"/>
                <a:ea typeface="FangSong" panose="02010609060101010101" pitchFamily="49"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angSong" panose="02010609060101010101" pitchFamily="49" charset="-122"/>
                <a:ea typeface="FangSong" panose="02010609060101010101" pitchFamily="49"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044856 w 9143999"/>
              <a:gd name="connsiteY5" fmla="*/ 57555 h 2051818"/>
              <a:gd name="connsiteX6" fmla="*/ 9143999 w 9143999"/>
              <a:gd name="connsiteY6"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130228 h 2182046"/>
              <a:gd name="connsiteX1" fmla="*/ 9143999 w 9143999"/>
              <a:gd name="connsiteY1" fmla="*/ 2182046 h 2182046"/>
              <a:gd name="connsiteX2" fmla="*/ 0 w 9143999"/>
              <a:gd name="connsiteY2" fmla="*/ 2182046 h 2182046"/>
              <a:gd name="connsiteX3" fmla="*/ 0 w 9143999"/>
              <a:gd name="connsiteY3" fmla="*/ 1334305 h 2182046"/>
              <a:gd name="connsiteX4" fmla="*/ 6027 w 9143999"/>
              <a:gd name="connsiteY4" fmla="*/ 0 h 2182046"/>
              <a:gd name="connsiteX5" fmla="*/ 9143999 w 9143999"/>
              <a:gd name="connsiteY5" fmla="*/ 130228 h 2182046"/>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6028 w 9143999"/>
              <a:gd name="connsiteY4" fmla="*/ 11147 h 2127943"/>
              <a:gd name="connsiteX5" fmla="*/ 9124647 w 9143999"/>
              <a:gd name="connsiteY5" fmla="*/ 0 h 2127943"/>
              <a:gd name="connsiteX0" fmla="*/ 9138134 w 9157486"/>
              <a:gd name="connsiteY0" fmla="*/ 0 h 2127943"/>
              <a:gd name="connsiteX1" fmla="*/ 9157486 w 9157486"/>
              <a:gd name="connsiteY1" fmla="*/ 2127943 h 2127943"/>
              <a:gd name="connsiteX2" fmla="*/ 13487 w 9157486"/>
              <a:gd name="connsiteY2" fmla="*/ 2127943 h 2127943"/>
              <a:gd name="connsiteX3" fmla="*/ 13487 w 9157486"/>
              <a:gd name="connsiteY3" fmla="*/ 1280202 h 2127943"/>
              <a:gd name="connsiteX4" fmla="*/ 163 w 9157486"/>
              <a:gd name="connsiteY4" fmla="*/ 141648 h 2127943"/>
              <a:gd name="connsiteX5" fmla="*/ 9138134 w 9157486"/>
              <a:gd name="connsiteY5" fmla="*/ 0 h 212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FangSong" panose="02010609060101010101" pitchFamily="49" charset="-122"/>
              <a:ea typeface="FangSong" panose="02010609060101010101" pitchFamily="49" charset="-122"/>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 fmla="*/ 6858000 w 6941935"/>
              <a:gd name="connsiteY0" fmla="*/ 56823 h 6516240"/>
              <a:gd name="connsiteX1" fmla="*/ 6858000 w 6941935"/>
              <a:gd name="connsiteY1" fmla="*/ 1732102 h 6516240"/>
              <a:gd name="connsiteX2" fmla="*/ 6858000 w 6941935"/>
              <a:gd name="connsiteY2" fmla="*/ 1876524 h 6516240"/>
              <a:gd name="connsiteX3" fmla="*/ 6858000 w 6941935"/>
              <a:gd name="connsiteY3" fmla="*/ 2335590 h 6516240"/>
              <a:gd name="connsiteX4" fmla="*/ 6858000 w 6941935"/>
              <a:gd name="connsiteY4" fmla="*/ 4010869 h 6516240"/>
              <a:gd name="connsiteX5" fmla="*/ 6858000 w 6941935"/>
              <a:gd name="connsiteY5" fmla="*/ 4155291 h 6516240"/>
              <a:gd name="connsiteX6" fmla="*/ 6858000 w 6941935"/>
              <a:gd name="connsiteY6" fmla="*/ 4237473 h 6516240"/>
              <a:gd name="connsiteX7" fmla="*/ 6858000 w 6941935"/>
              <a:gd name="connsiteY7" fmla="*/ 6516240 h 6516240"/>
              <a:gd name="connsiteX8" fmla="*/ 0 w 6941935"/>
              <a:gd name="connsiteY8" fmla="*/ 6516240 h 6516240"/>
              <a:gd name="connsiteX9" fmla="*/ 0 w 6941935"/>
              <a:gd name="connsiteY9" fmla="*/ 4237473 h 6516240"/>
              <a:gd name="connsiteX10" fmla="*/ 0 w 6941935"/>
              <a:gd name="connsiteY10" fmla="*/ 4155291 h 6516240"/>
              <a:gd name="connsiteX11" fmla="*/ 0 w 6941935"/>
              <a:gd name="connsiteY11" fmla="*/ 4010869 h 6516240"/>
              <a:gd name="connsiteX12" fmla="*/ 0 w 6941935"/>
              <a:gd name="connsiteY12" fmla="*/ 3352747 h 6516240"/>
              <a:gd name="connsiteX13" fmla="*/ 0 w 6941935"/>
              <a:gd name="connsiteY13" fmla="*/ 1876524 h 6516240"/>
              <a:gd name="connsiteX14" fmla="*/ 0 w 6941935"/>
              <a:gd name="connsiteY14" fmla="*/ 1732102 h 6516240"/>
              <a:gd name="connsiteX15" fmla="*/ 0 w 6941935"/>
              <a:gd name="connsiteY15" fmla="*/ 1073980 h 6516240"/>
              <a:gd name="connsiteX16" fmla="*/ 227535 w 6941935"/>
              <a:gd name="connsiteY16" fmla="*/ 1223081 h 6516240"/>
              <a:gd name="connsiteX17" fmla="*/ 6270374 w 6941935"/>
              <a:gd name="connsiteY17" fmla="*/ 468824 h 6516240"/>
              <a:gd name="connsiteX18" fmla="*/ 6858000 w 6941935"/>
              <a:gd name="connsiteY18" fmla="*/ 56823 h 6516240"/>
              <a:gd name="connsiteX0" fmla="*/ 6858000 w 6858000"/>
              <a:gd name="connsiteY0" fmla="*/ 4734 h 6464151"/>
              <a:gd name="connsiteX1" fmla="*/ 6858000 w 6858000"/>
              <a:gd name="connsiteY1" fmla="*/ 1680013 h 6464151"/>
              <a:gd name="connsiteX2" fmla="*/ 6858000 w 6858000"/>
              <a:gd name="connsiteY2" fmla="*/ 1824435 h 6464151"/>
              <a:gd name="connsiteX3" fmla="*/ 6858000 w 6858000"/>
              <a:gd name="connsiteY3" fmla="*/ 2283501 h 6464151"/>
              <a:gd name="connsiteX4" fmla="*/ 6858000 w 6858000"/>
              <a:gd name="connsiteY4" fmla="*/ 3958780 h 6464151"/>
              <a:gd name="connsiteX5" fmla="*/ 6858000 w 6858000"/>
              <a:gd name="connsiteY5" fmla="*/ 4103202 h 6464151"/>
              <a:gd name="connsiteX6" fmla="*/ 6858000 w 6858000"/>
              <a:gd name="connsiteY6" fmla="*/ 4185384 h 6464151"/>
              <a:gd name="connsiteX7" fmla="*/ 6858000 w 6858000"/>
              <a:gd name="connsiteY7" fmla="*/ 6464151 h 6464151"/>
              <a:gd name="connsiteX8" fmla="*/ 0 w 6858000"/>
              <a:gd name="connsiteY8" fmla="*/ 6464151 h 6464151"/>
              <a:gd name="connsiteX9" fmla="*/ 0 w 6858000"/>
              <a:gd name="connsiteY9" fmla="*/ 4185384 h 6464151"/>
              <a:gd name="connsiteX10" fmla="*/ 0 w 6858000"/>
              <a:gd name="connsiteY10" fmla="*/ 4103202 h 6464151"/>
              <a:gd name="connsiteX11" fmla="*/ 0 w 6858000"/>
              <a:gd name="connsiteY11" fmla="*/ 3958780 h 6464151"/>
              <a:gd name="connsiteX12" fmla="*/ 0 w 6858000"/>
              <a:gd name="connsiteY12" fmla="*/ 3300658 h 6464151"/>
              <a:gd name="connsiteX13" fmla="*/ 0 w 6858000"/>
              <a:gd name="connsiteY13" fmla="*/ 1824435 h 6464151"/>
              <a:gd name="connsiteX14" fmla="*/ 0 w 6858000"/>
              <a:gd name="connsiteY14" fmla="*/ 1680013 h 6464151"/>
              <a:gd name="connsiteX15" fmla="*/ 0 w 6858000"/>
              <a:gd name="connsiteY15" fmla="*/ 1021891 h 6464151"/>
              <a:gd name="connsiteX16" fmla="*/ 227535 w 6858000"/>
              <a:gd name="connsiteY16" fmla="*/ 1170992 h 6464151"/>
              <a:gd name="connsiteX17" fmla="*/ 6858000 w 6858000"/>
              <a:gd name="connsiteY17" fmla="*/ 4734 h 6464151"/>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858000 w 6858000"/>
              <a:gd name="connsiteY17"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1989615 h 7431875"/>
              <a:gd name="connsiteX16" fmla="*/ 6858003 w 6858003"/>
              <a:gd name="connsiteY16" fmla="*/ 0 h 7431875"/>
              <a:gd name="connsiteX0" fmla="*/ 6872517 w 6872517"/>
              <a:gd name="connsiteY0" fmla="*/ 0 h 7431875"/>
              <a:gd name="connsiteX1" fmla="*/ 6872514 w 6872517"/>
              <a:gd name="connsiteY1" fmla="*/ 2647737 h 7431875"/>
              <a:gd name="connsiteX2" fmla="*/ 6872514 w 6872517"/>
              <a:gd name="connsiteY2" fmla="*/ 2792159 h 7431875"/>
              <a:gd name="connsiteX3" fmla="*/ 6872514 w 6872517"/>
              <a:gd name="connsiteY3" fmla="*/ 3251225 h 7431875"/>
              <a:gd name="connsiteX4" fmla="*/ 6872514 w 6872517"/>
              <a:gd name="connsiteY4" fmla="*/ 4926504 h 7431875"/>
              <a:gd name="connsiteX5" fmla="*/ 6872514 w 6872517"/>
              <a:gd name="connsiteY5" fmla="*/ 5070926 h 7431875"/>
              <a:gd name="connsiteX6" fmla="*/ 6872514 w 6872517"/>
              <a:gd name="connsiteY6" fmla="*/ 5153108 h 7431875"/>
              <a:gd name="connsiteX7" fmla="*/ 6872514 w 6872517"/>
              <a:gd name="connsiteY7" fmla="*/ 7431875 h 7431875"/>
              <a:gd name="connsiteX8" fmla="*/ 14514 w 6872517"/>
              <a:gd name="connsiteY8" fmla="*/ 7431875 h 7431875"/>
              <a:gd name="connsiteX9" fmla="*/ 14514 w 6872517"/>
              <a:gd name="connsiteY9" fmla="*/ 5153108 h 7431875"/>
              <a:gd name="connsiteX10" fmla="*/ 14514 w 6872517"/>
              <a:gd name="connsiteY10" fmla="*/ 5070926 h 7431875"/>
              <a:gd name="connsiteX11" fmla="*/ 14514 w 6872517"/>
              <a:gd name="connsiteY11" fmla="*/ 4926504 h 7431875"/>
              <a:gd name="connsiteX12" fmla="*/ 14514 w 6872517"/>
              <a:gd name="connsiteY12" fmla="*/ 4268382 h 7431875"/>
              <a:gd name="connsiteX13" fmla="*/ 14514 w 6872517"/>
              <a:gd name="connsiteY13" fmla="*/ 2792159 h 7431875"/>
              <a:gd name="connsiteX14" fmla="*/ 14514 w 6872517"/>
              <a:gd name="connsiteY14" fmla="*/ 2647737 h 7431875"/>
              <a:gd name="connsiteX15" fmla="*/ 0 w 6872517"/>
              <a:gd name="connsiteY15" fmla="*/ 480129 h 7431875"/>
              <a:gd name="connsiteX16" fmla="*/ 6872517 w 6872517"/>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552701 h 7431875"/>
              <a:gd name="connsiteX16" fmla="*/ 6858003 w 6858003"/>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552701 h 7431875"/>
              <a:gd name="connsiteX15" fmla="*/ 6858003 w 6858003"/>
              <a:gd name="connsiteY15"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552701 h 7431875"/>
              <a:gd name="connsiteX14" fmla="*/ 6858003 w 6858003"/>
              <a:gd name="connsiteY14"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552701 h 7431875"/>
              <a:gd name="connsiteX13" fmla="*/ 6858003 w 6858003"/>
              <a:gd name="connsiteY13"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552701 h 7431875"/>
              <a:gd name="connsiteX12" fmla="*/ 6858003 w 6858003"/>
              <a:gd name="connsiteY12"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52701 h 7431875"/>
              <a:gd name="connsiteX11" fmla="*/ 6858003 w 6858003"/>
              <a:gd name="connsiteY11"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52701 h 7431875"/>
              <a:gd name="connsiteX10" fmla="*/ 6858003 w 6858003"/>
              <a:gd name="connsiteY10"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7431875 h 7431875"/>
              <a:gd name="connsiteX7" fmla="*/ 0 w 6858003"/>
              <a:gd name="connsiteY7" fmla="*/ 7431875 h 7431875"/>
              <a:gd name="connsiteX8" fmla="*/ 0 w 6858003"/>
              <a:gd name="connsiteY8" fmla="*/ 552701 h 7431875"/>
              <a:gd name="connsiteX9" fmla="*/ 6858003 w 6858003"/>
              <a:gd name="connsiteY9"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7431875 h 7431875"/>
              <a:gd name="connsiteX6" fmla="*/ 0 w 6858003"/>
              <a:gd name="connsiteY6" fmla="*/ 7431875 h 7431875"/>
              <a:gd name="connsiteX7" fmla="*/ 0 w 6858003"/>
              <a:gd name="connsiteY7" fmla="*/ 552701 h 7431875"/>
              <a:gd name="connsiteX8" fmla="*/ 6858003 w 6858003"/>
              <a:gd name="connsiteY8"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7431875 h 7431875"/>
              <a:gd name="connsiteX5" fmla="*/ 0 w 6858003"/>
              <a:gd name="connsiteY5" fmla="*/ 7431875 h 7431875"/>
              <a:gd name="connsiteX6" fmla="*/ 0 w 6858003"/>
              <a:gd name="connsiteY6" fmla="*/ 552701 h 7431875"/>
              <a:gd name="connsiteX7" fmla="*/ 6858003 w 6858003"/>
              <a:gd name="connsiteY7"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7431875 h 7431875"/>
              <a:gd name="connsiteX4" fmla="*/ 0 w 6858003"/>
              <a:gd name="connsiteY4" fmla="*/ 7431875 h 7431875"/>
              <a:gd name="connsiteX5" fmla="*/ 0 w 6858003"/>
              <a:gd name="connsiteY5" fmla="*/ 552701 h 7431875"/>
              <a:gd name="connsiteX6" fmla="*/ 6858003 w 6858003"/>
              <a:gd name="connsiteY6" fmla="*/ 0 h 7431875"/>
              <a:gd name="connsiteX0" fmla="*/ 6858003 w 6858003"/>
              <a:gd name="connsiteY0" fmla="*/ 0 h 7431875"/>
              <a:gd name="connsiteX1" fmla="*/ 6858000 w 6858003"/>
              <a:gd name="connsiteY1" fmla="*/ 2647737 h 7431875"/>
              <a:gd name="connsiteX2" fmla="*/ 6858000 w 6858003"/>
              <a:gd name="connsiteY2" fmla="*/ 7431875 h 7431875"/>
              <a:gd name="connsiteX3" fmla="*/ 0 w 6858003"/>
              <a:gd name="connsiteY3" fmla="*/ 7431875 h 7431875"/>
              <a:gd name="connsiteX4" fmla="*/ 0 w 6858003"/>
              <a:gd name="connsiteY4" fmla="*/ 552701 h 7431875"/>
              <a:gd name="connsiteX5" fmla="*/ 6858003 w 6858003"/>
              <a:gd name="connsiteY5" fmla="*/ 0 h 7431875"/>
              <a:gd name="connsiteX0" fmla="*/ 6872517 w 6872517"/>
              <a:gd name="connsiteY0" fmla="*/ 42385 h 6879174"/>
              <a:gd name="connsiteX1" fmla="*/ 6858000 w 6872517"/>
              <a:gd name="connsiteY1" fmla="*/ 2095036 h 6879174"/>
              <a:gd name="connsiteX2" fmla="*/ 6858000 w 6872517"/>
              <a:gd name="connsiteY2" fmla="*/ 6879174 h 6879174"/>
              <a:gd name="connsiteX3" fmla="*/ 0 w 6872517"/>
              <a:gd name="connsiteY3" fmla="*/ 6879174 h 6879174"/>
              <a:gd name="connsiteX4" fmla="*/ 0 w 6872517"/>
              <a:gd name="connsiteY4" fmla="*/ 0 h 6879174"/>
              <a:gd name="connsiteX5" fmla="*/ 6872517 w 6872517"/>
              <a:gd name="connsiteY5" fmla="*/ 42385 h 6879174"/>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56191 w 6858000"/>
              <a:gd name="connsiteY0" fmla="*/ 2147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14742 h 6879174"/>
              <a:gd name="connsiteX0" fmla="*/ 6856191 w 6858000"/>
              <a:gd name="connsiteY0" fmla="*/ 209979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09979 h 6879174"/>
              <a:gd name="connsiteX0" fmla="*/ 6868891 w 6868891"/>
              <a:gd name="connsiteY0" fmla="*/ 197279 h 6879174"/>
              <a:gd name="connsiteX1" fmla="*/ 6858000 w 6868891"/>
              <a:gd name="connsiteY1" fmla="*/ 2095036 h 6879174"/>
              <a:gd name="connsiteX2" fmla="*/ 6858000 w 6868891"/>
              <a:gd name="connsiteY2" fmla="*/ 6879174 h 6879174"/>
              <a:gd name="connsiteX3" fmla="*/ 0 w 6868891"/>
              <a:gd name="connsiteY3" fmla="*/ 6879174 h 6879174"/>
              <a:gd name="connsiteX4" fmla="*/ 0 w 6868891"/>
              <a:gd name="connsiteY4" fmla="*/ 0 h 6879174"/>
              <a:gd name="connsiteX5" fmla="*/ 6868891 w 6868891"/>
              <a:gd name="connsiteY5" fmla="*/ 197279 h 6879174"/>
              <a:gd name="connsiteX0" fmla="*/ 6868891 w 7721392"/>
              <a:gd name="connsiteY0" fmla="*/ 197279 h 6879174"/>
              <a:gd name="connsiteX1" fmla="*/ 6858000 w 7721392"/>
              <a:gd name="connsiteY1" fmla="*/ 6879174 h 6879174"/>
              <a:gd name="connsiteX2" fmla="*/ 0 w 7721392"/>
              <a:gd name="connsiteY2" fmla="*/ 6879174 h 6879174"/>
              <a:gd name="connsiteX3" fmla="*/ 0 w 7721392"/>
              <a:gd name="connsiteY3" fmla="*/ 0 h 6879174"/>
              <a:gd name="connsiteX4" fmla="*/ 6868891 w 7721392"/>
              <a:gd name="connsiteY4" fmla="*/ 197279 h 6879174"/>
              <a:gd name="connsiteX0" fmla="*/ 6868891 w 7373946"/>
              <a:gd name="connsiteY0" fmla="*/ 197279 h 6879174"/>
              <a:gd name="connsiteX1" fmla="*/ 6858000 w 7373946"/>
              <a:gd name="connsiteY1" fmla="*/ 6879174 h 6879174"/>
              <a:gd name="connsiteX2" fmla="*/ 0 w 7373946"/>
              <a:gd name="connsiteY2" fmla="*/ 6879174 h 6879174"/>
              <a:gd name="connsiteX3" fmla="*/ 0 w 7373946"/>
              <a:gd name="connsiteY3" fmla="*/ 0 h 6879174"/>
              <a:gd name="connsiteX4" fmla="*/ 6868891 w 7373946"/>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7374082"/>
              <a:gd name="connsiteY0" fmla="*/ 197279 h 7217839"/>
              <a:gd name="connsiteX1" fmla="*/ 6858000 w 7374082"/>
              <a:gd name="connsiteY1" fmla="*/ 6879174 h 7217839"/>
              <a:gd name="connsiteX2" fmla="*/ 0 w 7374082"/>
              <a:gd name="connsiteY2" fmla="*/ 6879174 h 7217839"/>
              <a:gd name="connsiteX3" fmla="*/ 0 w 7374082"/>
              <a:gd name="connsiteY3" fmla="*/ 0 h 7217839"/>
              <a:gd name="connsiteX4" fmla="*/ 6868891 w 7374082"/>
              <a:gd name="connsiteY4" fmla="*/ 197279 h 7217839"/>
              <a:gd name="connsiteX0" fmla="*/ 6868891 w 7513044"/>
              <a:gd name="connsiteY0" fmla="*/ 197279 h 6879174"/>
              <a:gd name="connsiteX1" fmla="*/ 6858000 w 7513044"/>
              <a:gd name="connsiteY1" fmla="*/ 6879174 h 6879174"/>
              <a:gd name="connsiteX2" fmla="*/ 0 w 7513044"/>
              <a:gd name="connsiteY2" fmla="*/ 6879174 h 6879174"/>
              <a:gd name="connsiteX3" fmla="*/ 0 w 7513044"/>
              <a:gd name="connsiteY3" fmla="*/ 0 h 6879174"/>
              <a:gd name="connsiteX4" fmla="*/ 6868891 w 7513044"/>
              <a:gd name="connsiteY4" fmla="*/ 197279 h 6879174"/>
              <a:gd name="connsiteX0" fmla="*/ 6868891 w 7374082"/>
              <a:gd name="connsiteY0" fmla="*/ 197279 h 6879174"/>
              <a:gd name="connsiteX1" fmla="*/ 6858000 w 7374082"/>
              <a:gd name="connsiteY1" fmla="*/ 6879174 h 6879174"/>
              <a:gd name="connsiteX2" fmla="*/ 0 w 7374082"/>
              <a:gd name="connsiteY2" fmla="*/ 6879174 h 6879174"/>
              <a:gd name="connsiteX3" fmla="*/ 0 w 7374082"/>
              <a:gd name="connsiteY3" fmla="*/ 0 h 6879174"/>
              <a:gd name="connsiteX4" fmla="*/ 6868891 w 7374082"/>
              <a:gd name="connsiteY4" fmla="*/ 197279 h 6879174"/>
              <a:gd name="connsiteX0" fmla="*/ 6868891 w 6868891"/>
              <a:gd name="connsiteY0" fmla="*/ 197279 h 6879174"/>
              <a:gd name="connsiteX1" fmla="*/ 6858000 w 6868891"/>
              <a:gd name="connsiteY1" fmla="*/ 6879174 h 6879174"/>
              <a:gd name="connsiteX2" fmla="*/ 0 w 6868891"/>
              <a:gd name="connsiteY2" fmla="*/ 6879174 h 6879174"/>
              <a:gd name="connsiteX3" fmla="*/ 0 w 6868891"/>
              <a:gd name="connsiteY3" fmla="*/ 0 h 6879174"/>
              <a:gd name="connsiteX4" fmla="*/ 6868891 w 6868891"/>
              <a:gd name="connsiteY4" fmla="*/ 197279 h 687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FangSong" panose="02010609060101010101" pitchFamily="49" charset="-122"/>
              <a:ea typeface="FangSong" panose="02010609060101010101" pitchFamily="49" charset="-122"/>
              <a:sym typeface="微软雅黑" panose="020B0503020204020204" pitchFamily="34" charset="-122"/>
            </a:endParaRPr>
          </a:p>
        </p:txBody>
      </p:sp>
      <p:grpSp>
        <p:nvGrpSpPr>
          <p:cNvPr id="2" name="组合 1">
            <a:extLst>
              <a:ext uri="{FF2B5EF4-FFF2-40B4-BE49-F238E27FC236}">
                <a16:creationId xmlns:a16="http://schemas.microsoft.com/office/drawing/2014/main" id="{CFE8BF1E-3B09-1A4F-94A5-2D9E6EAE3568}"/>
              </a:ext>
            </a:extLst>
          </p:cNvPr>
          <p:cNvGrpSpPr/>
          <p:nvPr/>
        </p:nvGrpSpPr>
        <p:grpSpPr>
          <a:xfrm>
            <a:off x="7294012" y="2540142"/>
            <a:ext cx="3619876" cy="2943434"/>
            <a:chOff x="7294012" y="2513259"/>
            <a:chExt cx="1673392" cy="1788913"/>
          </a:xfrm>
        </p:grpSpPr>
        <p:sp>
          <p:nvSpPr>
            <p:cNvPr id="72" name="矩形 71"/>
            <p:cNvSpPr/>
            <p:nvPr/>
          </p:nvSpPr>
          <p:spPr>
            <a:xfrm>
              <a:off x="7294012" y="2513259"/>
              <a:ext cx="316801" cy="316801"/>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FangSong" panose="02010609060101010101" pitchFamily="49" charset="-122"/>
                  <a:ea typeface="FangSong" panose="02010609060101010101" pitchFamily="49" charset="-122"/>
                  <a:sym typeface="微软雅黑" panose="020B0503020204020204" pitchFamily="34" charset="-122"/>
                </a:rPr>
                <a:t>1</a:t>
              </a:r>
              <a:endParaRPr lang="zh-CN" altLang="en-US" sz="2000" b="1"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73" name="矩形 72"/>
            <p:cNvSpPr/>
            <p:nvPr/>
          </p:nvSpPr>
          <p:spPr>
            <a:xfrm>
              <a:off x="7756816" y="2550073"/>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000" b="1" dirty="0">
                  <a:solidFill>
                    <a:srgbClr val="7F7F7F"/>
                  </a:solidFill>
                  <a:latin typeface="FangSong" panose="02010609060101010101" pitchFamily="49" charset="-122"/>
                  <a:ea typeface="FangSong" panose="02010609060101010101" pitchFamily="49" charset="-122"/>
                  <a:sym typeface="微软雅黑" panose="020B0503020204020204" pitchFamily="34" charset="-122"/>
                </a:rPr>
                <a:t>项目背景</a:t>
              </a:r>
            </a:p>
          </p:txBody>
        </p:sp>
        <p:sp>
          <p:nvSpPr>
            <p:cNvPr id="74" name="矩形 73"/>
            <p:cNvSpPr/>
            <p:nvPr/>
          </p:nvSpPr>
          <p:spPr>
            <a:xfrm>
              <a:off x="7294012" y="3003962"/>
              <a:ext cx="316801" cy="316801"/>
            </a:xfrm>
            <a:prstGeom prst="rect">
              <a:avLst/>
            </a:prstGeom>
            <a:solidFill>
              <a:srgbClr val="457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FangSong" panose="02010609060101010101" pitchFamily="49" charset="-122"/>
                  <a:ea typeface="FangSong" panose="02010609060101010101" pitchFamily="49" charset="-122"/>
                  <a:sym typeface="微软雅黑" panose="020B0503020204020204" pitchFamily="34" charset="-122"/>
                </a:rPr>
                <a:t>2</a:t>
              </a:r>
              <a:endParaRPr lang="zh-CN" altLang="en-US" sz="2000" b="1"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75" name="矩形 74"/>
            <p:cNvSpPr/>
            <p:nvPr/>
          </p:nvSpPr>
          <p:spPr>
            <a:xfrm>
              <a:off x="7756816" y="3040776"/>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0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关键技术</a:t>
              </a:r>
            </a:p>
          </p:txBody>
        </p:sp>
        <p:sp>
          <p:nvSpPr>
            <p:cNvPr id="76" name="矩形 75"/>
            <p:cNvSpPr/>
            <p:nvPr/>
          </p:nvSpPr>
          <p:spPr>
            <a:xfrm>
              <a:off x="7294012" y="349466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FangSong" panose="02010609060101010101" pitchFamily="49" charset="-122"/>
                  <a:ea typeface="FangSong" panose="02010609060101010101" pitchFamily="49" charset="-122"/>
                  <a:sym typeface="微软雅黑" panose="020B0503020204020204" pitchFamily="34" charset="-122"/>
                </a:rPr>
                <a:t>3</a:t>
              </a:r>
              <a:endParaRPr lang="zh-CN" altLang="en-US" sz="2000" b="1"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77" name="矩形 76"/>
            <p:cNvSpPr/>
            <p:nvPr/>
          </p:nvSpPr>
          <p:spPr>
            <a:xfrm>
              <a:off x="7756816" y="3531481"/>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000" b="1" dirty="0">
                  <a:solidFill>
                    <a:schemeClr val="tx1">
                      <a:lumMod val="50000"/>
                      <a:lumOff val="50000"/>
                    </a:schemeClr>
                  </a:solidFill>
                  <a:latin typeface="FangSong" panose="02010609060101010101" pitchFamily="49" charset="-122"/>
                  <a:ea typeface="FangSong" panose="02010609060101010101" pitchFamily="49" charset="-122"/>
                  <a:sym typeface="微软雅黑" panose="020B0503020204020204" pitchFamily="34" charset="-122"/>
                </a:rPr>
                <a:t>应用场景</a:t>
              </a:r>
            </a:p>
          </p:txBody>
        </p:sp>
        <p:sp>
          <p:nvSpPr>
            <p:cNvPr id="78" name="矩形 77"/>
            <p:cNvSpPr/>
            <p:nvPr/>
          </p:nvSpPr>
          <p:spPr>
            <a:xfrm>
              <a:off x="7294012" y="398537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FangSong" panose="02010609060101010101" pitchFamily="49" charset="-122"/>
                  <a:ea typeface="FangSong" panose="02010609060101010101" pitchFamily="49" charset="-122"/>
                  <a:sym typeface="微软雅黑" panose="020B0503020204020204" pitchFamily="34" charset="-122"/>
                </a:rPr>
                <a:t>4</a:t>
              </a:r>
              <a:endParaRPr lang="zh-CN" altLang="en-US" sz="2000" b="1" dirty="0">
                <a:latin typeface="FangSong" panose="02010609060101010101" pitchFamily="49" charset="-122"/>
                <a:ea typeface="FangSong" panose="02010609060101010101" pitchFamily="49" charset="-122"/>
                <a:sym typeface="微软雅黑" panose="020B0503020204020204" pitchFamily="34" charset="-122"/>
              </a:endParaRPr>
            </a:p>
          </p:txBody>
        </p:sp>
        <p:sp>
          <p:nvSpPr>
            <p:cNvPr id="79" name="矩形 78"/>
            <p:cNvSpPr/>
            <p:nvPr/>
          </p:nvSpPr>
          <p:spPr>
            <a:xfrm>
              <a:off x="7756816" y="4022186"/>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000" b="1" dirty="0">
                  <a:solidFill>
                    <a:schemeClr val="tx1">
                      <a:lumMod val="50000"/>
                      <a:lumOff val="50000"/>
                    </a:schemeClr>
                  </a:solidFill>
                  <a:latin typeface="FangSong" panose="02010609060101010101" pitchFamily="49" charset="-122"/>
                  <a:ea typeface="FangSong" panose="02010609060101010101" pitchFamily="49" charset="-122"/>
                  <a:sym typeface="微软雅黑" panose="020B0503020204020204" pitchFamily="34" charset="-122"/>
                </a:rPr>
                <a:t>创新策略</a:t>
              </a:r>
            </a:p>
          </p:txBody>
        </p:sp>
      </p:grpSp>
      <p:sp>
        <p:nvSpPr>
          <p:cNvPr id="24" name="文本框 23">
            <a:extLst>
              <a:ext uri="{FF2B5EF4-FFF2-40B4-BE49-F238E27FC236}">
                <a16:creationId xmlns:a16="http://schemas.microsoft.com/office/drawing/2014/main" id="{8F1422A7-7A7C-476D-A7B7-3AA70DACB57F}"/>
              </a:ext>
            </a:extLst>
          </p:cNvPr>
          <p:cNvSpPr txBox="1"/>
          <p:nvPr/>
        </p:nvSpPr>
        <p:spPr>
          <a:xfrm>
            <a:off x="7166392" y="1305887"/>
            <a:ext cx="3435556"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r>
              <a:rPr lang="zh-CN" altLang="en-US" sz="3600" dirty="0">
                <a:latin typeface="FangSong" panose="02010609060101010101" pitchFamily="49" charset="-122"/>
                <a:ea typeface="FangSong" panose="02010609060101010101" pitchFamily="49" charset="-122"/>
                <a:sym typeface="微软雅黑" panose="020B0503020204020204" pitchFamily="34" charset="-122"/>
              </a:rPr>
              <a:t>目录 </a:t>
            </a:r>
            <a:r>
              <a:rPr lang="en-US" altLang="zh-CN" sz="3600" dirty="0">
                <a:latin typeface="FangSong" panose="02010609060101010101" pitchFamily="49" charset="-122"/>
                <a:ea typeface="FangSong" panose="02010609060101010101" pitchFamily="49" charset="-122"/>
                <a:sym typeface="微软雅黑" panose="020B0503020204020204" pitchFamily="34" charset="-122"/>
              </a:rPr>
              <a:t>| CONTENT</a:t>
            </a:r>
          </a:p>
        </p:txBody>
      </p:sp>
      <p:grpSp>
        <p:nvGrpSpPr>
          <p:cNvPr id="25" name="组合 24">
            <a:extLst>
              <a:ext uri="{FF2B5EF4-FFF2-40B4-BE49-F238E27FC236}">
                <a16:creationId xmlns:a16="http://schemas.microsoft.com/office/drawing/2014/main" id="{618F2D08-BF7B-BF47-9089-6F4DC93B46D6}"/>
              </a:ext>
            </a:extLst>
          </p:cNvPr>
          <p:cNvGrpSpPr/>
          <p:nvPr/>
        </p:nvGrpSpPr>
        <p:grpSpPr>
          <a:xfrm>
            <a:off x="10165492" y="81273"/>
            <a:ext cx="2026508" cy="1043674"/>
            <a:chOff x="10165492" y="81273"/>
            <a:chExt cx="2026508" cy="1043674"/>
          </a:xfrm>
        </p:grpSpPr>
        <p:pic>
          <p:nvPicPr>
            <p:cNvPr id="26" name="图片 25">
              <a:extLst>
                <a:ext uri="{FF2B5EF4-FFF2-40B4-BE49-F238E27FC236}">
                  <a16:creationId xmlns:a16="http://schemas.microsoft.com/office/drawing/2014/main" id="{FCC7E7E9-A4B3-694B-BD72-265B1CD48943}"/>
                </a:ext>
              </a:extLst>
            </p:cNvPr>
            <p:cNvPicPr>
              <a:picLocks noChangeAspect="1"/>
            </p:cNvPicPr>
            <p:nvPr/>
          </p:nvPicPr>
          <p:blipFill>
            <a:blip r:embed="rId3"/>
            <a:stretch>
              <a:fillRect/>
            </a:stretch>
          </p:blipFill>
          <p:spPr>
            <a:xfrm>
              <a:off x="10638388" y="81273"/>
              <a:ext cx="1080715" cy="810536"/>
            </a:xfrm>
            <a:prstGeom prst="rect">
              <a:avLst/>
            </a:prstGeom>
          </p:spPr>
        </p:pic>
        <p:sp>
          <p:nvSpPr>
            <p:cNvPr id="27" name="矩形 26">
              <a:extLst>
                <a:ext uri="{FF2B5EF4-FFF2-40B4-BE49-F238E27FC236}">
                  <a16:creationId xmlns:a16="http://schemas.microsoft.com/office/drawing/2014/main" id="{15A1E725-1477-C646-9969-1ED630B35FF8}"/>
                </a:ext>
              </a:extLst>
            </p:cNvPr>
            <p:cNvSpPr/>
            <p:nvPr/>
          </p:nvSpPr>
          <p:spPr>
            <a:xfrm>
              <a:off x="10165492" y="847948"/>
              <a:ext cx="2026508" cy="276999"/>
            </a:xfrm>
            <a:prstGeom prst="rect">
              <a:avLst/>
            </a:prstGeom>
          </p:spPr>
          <p:txBody>
            <a:bodyPr wrap="square">
              <a:spAutoFit/>
            </a:bodyPr>
            <a:lstStyle/>
            <a:p>
              <a:pPr algn="ct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Musk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Need</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Mask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Platform</a:t>
              </a:r>
            </a:p>
          </p:txBody>
        </p:sp>
      </p:grpSp>
      <p:grpSp>
        <p:nvGrpSpPr>
          <p:cNvPr id="28" name="组合 27">
            <a:extLst>
              <a:ext uri="{FF2B5EF4-FFF2-40B4-BE49-F238E27FC236}">
                <a16:creationId xmlns:a16="http://schemas.microsoft.com/office/drawing/2014/main" id="{1D16CF1B-B0B1-1F4D-B4B9-63CDFBEBD76C}"/>
              </a:ext>
            </a:extLst>
          </p:cNvPr>
          <p:cNvGrpSpPr/>
          <p:nvPr/>
        </p:nvGrpSpPr>
        <p:grpSpPr>
          <a:xfrm>
            <a:off x="373973" y="1614974"/>
            <a:ext cx="2924321" cy="3912938"/>
            <a:chOff x="373973" y="1614974"/>
            <a:chExt cx="2924321" cy="3912938"/>
          </a:xfrm>
        </p:grpSpPr>
        <p:sp>
          <p:nvSpPr>
            <p:cNvPr id="29" name="文本框 28">
              <a:extLst>
                <a:ext uri="{FF2B5EF4-FFF2-40B4-BE49-F238E27FC236}">
                  <a16:creationId xmlns:a16="http://schemas.microsoft.com/office/drawing/2014/main" id="{7434B8B6-E99C-C748-9F07-7B8E01691173}"/>
                </a:ext>
              </a:extLst>
            </p:cNvPr>
            <p:cNvSpPr txBox="1"/>
            <p:nvPr/>
          </p:nvSpPr>
          <p:spPr>
            <a:xfrm>
              <a:off x="651177" y="3773586"/>
              <a:ext cx="2373324" cy="1754326"/>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pPr algn="ctr"/>
              <a:r>
                <a:rPr lang="en-US" altLang="zh-CN"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Musk</a:t>
              </a:r>
              <a:r>
                <a:rPr lang="zh-CN" altLang="en-US"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Need</a:t>
              </a:r>
              <a:r>
                <a:rPr lang="zh-CN" altLang="en-US"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Mask</a:t>
              </a:r>
              <a:r>
                <a:rPr lang="zh-CN" altLang="en-US"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3600" dirty="0">
                  <a:solidFill>
                    <a:schemeClr val="bg1"/>
                  </a:solidFill>
                  <a:latin typeface="FangSong" panose="02010609060101010101" pitchFamily="49" charset="-122"/>
                  <a:ea typeface="FangSong" panose="02010609060101010101" pitchFamily="49" charset="-122"/>
                  <a:sym typeface="微软雅黑" panose="020B0503020204020204" pitchFamily="34" charset="-122"/>
                </a:rPr>
                <a:t>Platform</a:t>
              </a:r>
            </a:p>
          </p:txBody>
        </p:sp>
        <p:pic>
          <p:nvPicPr>
            <p:cNvPr id="30" name="图片 29">
              <a:extLst>
                <a:ext uri="{FF2B5EF4-FFF2-40B4-BE49-F238E27FC236}">
                  <a16:creationId xmlns:a16="http://schemas.microsoft.com/office/drawing/2014/main" id="{772C561E-86A0-5542-8CF7-AA3259058F0E}"/>
                </a:ext>
              </a:extLst>
            </p:cNvPr>
            <p:cNvPicPr>
              <a:picLocks noChangeAspect="1"/>
            </p:cNvPicPr>
            <p:nvPr/>
          </p:nvPicPr>
          <p:blipFill>
            <a:blip r:embed="rId3">
              <a:lum bright="70000" contrast="-70000"/>
            </a:blip>
            <a:stretch>
              <a:fillRect/>
            </a:stretch>
          </p:blipFill>
          <p:spPr>
            <a:xfrm>
              <a:off x="373973" y="1614974"/>
              <a:ext cx="2924321" cy="2193241"/>
            </a:xfrm>
            <a:prstGeom prst="rect">
              <a:avLst/>
            </a:prstGeom>
          </p:spPr>
        </p:pic>
      </p:grpSp>
    </p:spTree>
    <p:extLst>
      <p:ext uri="{BB962C8B-B14F-4D97-AF65-F5344CB8AC3E}">
        <p14:creationId xmlns:p14="http://schemas.microsoft.com/office/powerpoint/2010/main" val="401138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6C6B32-96E6-3946-B1B3-966C035ED4FF}"/>
              </a:ext>
            </a:extLst>
          </p:cNvPr>
          <p:cNvSpPr txBox="1">
            <a:spLocks/>
          </p:cNvSpPr>
          <p:nvPr/>
        </p:nvSpPr>
        <p:spPr>
          <a:xfrm>
            <a:off x="337695" y="236429"/>
            <a:ext cx="8654498" cy="490537"/>
          </a:xfrm>
          <a:prstGeom prst="rect">
            <a:avLst/>
          </a:prstGeom>
        </p:spPr>
        <p:txBody>
          <a:bodyPr vert="horz" lIns="68580" tIns="34290" rIns="68580" bIns="34290" rtlCol="0" anchor="ctr">
            <a:noAutofit/>
          </a:bodyPr>
          <a:lstStyle>
            <a:defPPr>
              <a:defRPr lang="zh-CN"/>
            </a:defPPr>
            <a:lvl1pPr>
              <a:lnSpc>
                <a:spcPct val="90000"/>
              </a:lnSpc>
              <a:spcBef>
                <a:spcPct val="0"/>
              </a:spcBef>
              <a:buNone/>
              <a:defRPr sz="4000" b="1">
                <a:latin typeface="微软雅黑" panose="020B0503020204020204" pitchFamily="34" charset="-122"/>
                <a:ea typeface="微软雅黑" panose="020B0503020204020204" pitchFamily="34" charset="-122"/>
                <a:cs typeface="+mj-cs"/>
              </a:defRPr>
            </a:lvl1pPr>
          </a:lstStyle>
          <a:p>
            <a:r>
              <a:rPr lang="en-US" altLang="zh-CN" dirty="0">
                <a:latin typeface="FangSong" panose="02010609060101010101" pitchFamily="49" charset="-122"/>
                <a:ea typeface="FangSong" panose="02010609060101010101" pitchFamily="49" charset="-122"/>
              </a:rPr>
              <a:t>2.</a:t>
            </a:r>
            <a:r>
              <a:rPr lang="zh-CN" altLang="en-US" dirty="0">
                <a:latin typeface="FangSong" panose="02010609060101010101" pitchFamily="49" charset="-122"/>
                <a:ea typeface="FangSong" panose="02010609060101010101" pitchFamily="49" charset="-122"/>
              </a:rPr>
              <a:t>关键技术</a:t>
            </a:r>
          </a:p>
        </p:txBody>
      </p:sp>
      <p:grpSp>
        <p:nvGrpSpPr>
          <p:cNvPr id="61" name="组合 60">
            <a:extLst>
              <a:ext uri="{FF2B5EF4-FFF2-40B4-BE49-F238E27FC236}">
                <a16:creationId xmlns:a16="http://schemas.microsoft.com/office/drawing/2014/main" id="{EC657E42-D6E7-844C-9F5F-06BA656086D4}"/>
              </a:ext>
            </a:extLst>
          </p:cNvPr>
          <p:cNvGrpSpPr/>
          <p:nvPr/>
        </p:nvGrpSpPr>
        <p:grpSpPr>
          <a:xfrm>
            <a:off x="1364323" y="5425833"/>
            <a:ext cx="10490296" cy="972593"/>
            <a:chOff x="1364323" y="5425833"/>
            <a:chExt cx="9954466" cy="972593"/>
          </a:xfrm>
        </p:grpSpPr>
        <p:sp>
          <p:nvSpPr>
            <p:cNvPr id="17" name="文本框 16">
              <a:extLst>
                <a:ext uri="{FF2B5EF4-FFF2-40B4-BE49-F238E27FC236}">
                  <a16:creationId xmlns:a16="http://schemas.microsoft.com/office/drawing/2014/main" id="{FEFAB46B-ABC7-E74F-B6D3-5CA3272EF2BC}"/>
                </a:ext>
              </a:extLst>
            </p:cNvPr>
            <p:cNvSpPr txBox="1"/>
            <p:nvPr/>
          </p:nvSpPr>
          <p:spPr>
            <a:xfrm>
              <a:off x="1364323" y="5425833"/>
              <a:ext cx="9954466" cy="972593"/>
            </a:xfrm>
            <a:prstGeom prst="rect">
              <a:avLst/>
            </a:prstGeom>
            <a:solidFill>
              <a:srgbClr val="C3E5AB"/>
            </a:solidFill>
          </p:spPr>
          <p:style>
            <a:lnRef idx="0">
              <a:schemeClr val="accent3"/>
            </a:lnRef>
            <a:fillRef idx="3">
              <a:schemeClr val="accent3"/>
            </a:fillRef>
            <a:effectRef idx="3">
              <a:schemeClr val="accent3"/>
            </a:effectRef>
            <a:fontRef idx="minor">
              <a:schemeClr val="lt1"/>
            </a:fontRef>
          </p:style>
          <p:txBody>
            <a:bodyPr wrap="square" rtlCol="0">
              <a:noAutofit/>
            </a:bodyPr>
            <a:lstStyle/>
            <a:p>
              <a:pPr algn="ctr">
                <a:lnSpc>
                  <a:spcPct val="120000"/>
                </a:lnSpc>
              </a:pPr>
              <a:r>
                <a:rPr lang="en-US" altLang="zh-CN" b="1" dirty="0">
                  <a:solidFill>
                    <a:schemeClr val="tx1"/>
                  </a:solidFill>
                  <a:latin typeface="FangSong" panose="02010609060101010101" pitchFamily="49" charset="-122"/>
                  <a:ea typeface="FangSong" panose="02010609060101010101" pitchFamily="49" charset="-122"/>
                </a:rPr>
                <a:t>1.</a:t>
              </a:r>
              <a:r>
                <a:rPr lang="zh-CN" altLang="en-US" b="1" dirty="0">
                  <a:solidFill>
                    <a:schemeClr val="tx1"/>
                  </a:solidFill>
                  <a:latin typeface="FangSong" panose="02010609060101010101" pitchFamily="49" charset="-122"/>
                  <a:ea typeface="FangSong" panose="02010609060101010101" pitchFamily="49" charset="-122"/>
                </a:rPr>
                <a:t>基于主从链的车辆数据访问架构</a:t>
              </a:r>
            </a:p>
          </p:txBody>
        </p:sp>
        <p:sp>
          <p:nvSpPr>
            <p:cNvPr id="18" name="文本框 17">
              <a:extLst>
                <a:ext uri="{FF2B5EF4-FFF2-40B4-BE49-F238E27FC236}">
                  <a16:creationId xmlns:a16="http://schemas.microsoft.com/office/drawing/2014/main" id="{A20F937E-6B9D-9A48-BDE6-6AFDFE3C3129}"/>
                </a:ext>
              </a:extLst>
            </p:cNvPr>
            <p:cNvSpPr txBox="1"/>
            <p:nvPr/>
          </p:nvSpPr>
          <p:spPr>
            <a:xfrm>
              <a:off x="9439092" y="5887145"/>
              <a:ext cx="1665744" cy="389994"/>
            </a:xfrm>
            <a:prstGeom prst="rect">
              <a:avLst/>
            </a:prstGeom>
            <a:solidFill>
              <a:srgbClr val="C3E5AB"/>
            </a:solidFill>
          </p:spPr>
          <p:style>
            <a:lnRef idx="0">
              <a:schemeClr val="accent3"/>
            </a:lnRef>
            <a:fillRef idx="3">
              <a:schemeClr val="accent3"/>
            </a:fillRef>
            <a:effectRef idx="3">
              <a:schemeClr val="accent3"/>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跨链模块</a:t>
              </a:r>
            </a:p>
          </p:txBody>
        </p:sp>
        <p:sp>
          <p:nvSpPr>
            <p:cNvPr id="19" name="文本框 18">
              <a:extLst>
                <a:ext uri="{FF2B5EF4-FFF2-40B4-BE49-F238E27FC236}">
                  <a16:creationId xmlns:a16="http://schemas.microsoft.com/office/drawing/2014/main" id="{D994EFB7-19BE-1145-B7F8-CDB22D14E713}"/>
                </a:ext>
              </a:extLst>
            </p:cNvPr>
            <p:cNvSpPr txBox="1"/>
            <p:nvPr/>
          </p:nvSpPr>
          <p:spPr>
            <a:xfrm>
              <a:off x="4212604" y="5887145"/>
              <a:ext cx="1665745" cy="389994"/>
            </a:xfrm>
            <a:prstGeom prst="rect">
              <a:avLst/>
            </a:prstGeom>
            <a:solidFill>
              <a:srgbClr val="C3E5AB"/>
            </a:solidFill>
          </p:spPr>
          <p:style>
            <a:lnRef idx="0">
              <a:schemeClr val="accent3"/>
            </a:lnRef>
            <a:fillRef idx="3">
              <a:schemeClr val="accent3"/>
            </a:fillRef>
            <a:effectRef idx="3">
              <a:schemeClr val="accent3"/>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从区块链</a:t>
              </a:r>
            </a:p>
          </p:txBody>
        </p:sp>
        <p:sp>
          <p:nvSpPr>
            <p:cNvPr id="20" name="文本框 19">
              <a:extLst>
                <a:ext uri="{FF2B5EF4-FFF2-40B4-BE49-F238E27FC236}">
                  <a16:creationId xmlns:a16="http://schemas.microsoft.com/office/drawing/2014/main" id="{A847F20E-69CC-B34D-B59A-8A40874F5113}"/>
                </a:ext>
              </a:extLst>
            </p:cNvPr>
            <p:cNvSpPr txBox="1"/>
            <p:nvPr/>
          </p:nvSpPr>
          <p:spPr>
            <a:xfrm>
              <a:off x="1599358" y="5887145"/>
              <a:ext cx="1665746" cy="389994"/>
            </a:xfrm>
            <a:prstGeom prst="rect">
              <a:avLst/>
            </a:prstGeom>
            <a:solidFill>
              <a:srgbClr val="C3E5AB"/>
            </a:solidFill>
          </p:spPr>
          <p:style>
            <a:lnRef idx="0">
              <a:schemeClr val="accent3"/>
            </a:lnRef>
            <a:fillRef idx="3">
              <a:schemeClr val="accent3"/>
            </a:fillRef>
            <a:effectRef idx="3">
              <a:schemeClr val="accent3"/>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主区块链</a:t>
              </a:r>
            </a:p>
          </p:txBody>
        </p:sp>
        <p:sp>
          <p:nvSpPr>
            <p:cNvPr id="21" name="文本框 20">
              <a:extLst>
                <a:ext uri="{FF2B5EF4-FFF2-40B4-BE49-F238E27FC236}">
                  <a16:creationId xmlns:a16="http://schemas.microsoft.com/office/drawing/2014/main" id="{A2617720-8FC9-5347-8150-F44F71B72656}"/>
                </a:ext>
              </a:extLst>
            </p:cNvPr>
            <p:cNvSpPr txBox="1"/>
            <p:nvPr/>
          </p:nvSpPr>
          <p:spPr>
            <a:xfrm>
              <a:off x="6825849" y="5891355"/>
              <a:ext cx="1665744" cy="389994"/>
            </a:xfrm>
            <a:prstGeom prst="rect">
              <a:avLst/>
            </a:prstGeom>
            <a:solidFill>
              <a:srgbClr val="C3E5AB"/>
            </a:solidFill>
          </p:spPr>
          <p:style>
            <a:lnRef idx="0">
              <a:schemeClr val="accent3"/>
            </a:lnRef>
            <a:fillRef idx="3">
              <a:schemeClr val="accent3"/>
            </a:fillRef>
            <a:effectRef idx="3">
              <a:schemeClr val="accent3"/>
            </a:effectRef>
            <a:fontRef idx="minor">
              <a:schemeClr val="lt1"/>
            </a:fontRef>
          </p:style>
          <p:txBody>
            <a:bodyPr wrap="square" rtlCol="0">
              <a:noAutofit/>
            </a:bodyPr>
            <a:lstStyle/>
            <a:p>
              <a:pPr algn="ctr"/>
              <a:r>
                <a:rPr lang="zh-CN" altLang="en-US" b="1">
                  <a:solidFill>
                    <a:schemeClr val="tx1"/>
                  </a:solidFill>
                  <a:latin typeface="FangSong" panose="02010609060101010101" pitchFamily="49" charset="-122"/>
                  <a:ea typeface="FangSong" panose="02010609060101010101" pitchFamily="49" charset="-122"/>
                </a:rPr>
                <a:t>数据中心</a:t>
              </a:r>
            </a:p>
          </p:txBody>
        </p:sp>
      </p:grpSp>
      <p:sp>
        <p:nvSpPr>
          <p:cNvPr id="25" name="文本框 24">
            <a:extLst>
              <a:ext uri="{FF2B5EF4-FFF2-40B4-BE49-F238E27FC236}">
                <a16:creationId xmlns:a16="http://schemas.microsoft.com/office/drawing/2014/main" id="{DBB20B18-8FC1-4E41-BA8D-E7847E66A4D7}"/>
              </a:ext>
            </a:extLst>
          </p:cNvPr>
          <p:cNvSpPr txBox="1"/>
          <p:nvPr/>
        </p:nvSpPr>
        <p:spPr>
          <a:xfrm>
            <a:off x="4139189" y="3046763"/>
            <a:ext cx="1127855" cy="299480"/>
          </a:xfrm>
          <a:prstGeom prst="rect">
            <a:avLst/>
          </a:prstGeom>
          <a:noFill/>
          <a:ln w="12700" cmpd="sng">
            <a:noFill/>
            <a:prstDash val="solid"/>
          </a:ln>
        </p:spPr>
        <p:txBody>
          <a:bodyPr wrap="square" rtlCol="0">
            <a:noAutofit/>
          </a:bodyPr>
          <a:lstStyle/>
          <a:p>
            <a:pPr algn="ctr"/>
            <a:r>
              <a:rPr lang="zh-CN" altLang="en-US" b="1" dirty="0">
                <a:latin typeface="FangSong" panose="02010609060101010101" pitchFamily="49" charset="-122"/>
                <a:ea typeface="FangSong" panose="02010609060101010101" pitchFamily="49" charset="-122"/>
              </a:rPr>
              <a:t>互联互通</a:t>
            </a:r>
          </a:p>
        </p:txBody>
      </p:sp>
      <p:sp>
        <p:nvSpPr>
          <p:cNvPr id="27" name="文本框 26">
            <a:extLst>
              <a:ext uri="{FF2B5EF4-FFF2-40B4-BE49-F238E27FC236}">
                <a16:creationId xmlns:a16="http://schemas.microsoft.com/office/drawing/2014/main" id="{967ECF6D-1378-1B46-BE01-9D01F3DC6BA7}"/>
              </a:ext>
            </a:extLst>
          </p:cNvPr>
          <p:cNvSpPr txBox="1"/>
          <p:nvPr/>
        </p:nvSpPr>
        <p:spPr>
          <a:xfrm>
            <a:off x="4139189" y="4931814"/>
            <a:ext cx="1127855" cy="299480"/>
          </a:xfrm>
          <a:prstGeom prst="rect">
            <a:avLst/>
          </a:prstGeom>
          <a:noFill/>
          <a:ln w="12700" cmpd="sng">
            <a:noFill/>
            <a:prstDash val="solid"/>
          </a:ln>
        </p:spPr>
        <p:txBody>
          <a:bodyPr wrap="square" rtlCol="0">
            <a:noAutofit/>
          </a:bodyPr>
          <a:lstStyle/>
          <a:p>
            <a:pPr algn="ctr"/>
            <a:r>
              <a:rPr lang="zh-CN" altLang="en-US" b="1" dirty="0">
                <a:latin typeface="FangSong" panose="02010609060101010101" pitchFamily="49" charset="-122"/>
                <a:ea typeface="FangSong" panose="02010609060101010101" pitchFamily="49" charset="-122"/>
              </a:rPr>
              <a:t>基础支撑</a:t>
            </a:r>
          </a:p>
        </p:txBody>
      </p:sp>
      <p:sp>
        <p:nvSpPr>
          <p:cNvPr id="32" name="左右箭头 31">
            <a:extLst>
              <a:ext uri="{FF2B5EF4-FFF2-40B4-BE49-F238E27FC236}">
                <a16:creationId xmlns:a16="http://schemas.microsoft.com/office/drawing/2014/main" id="{1668271E-F74C-7F44-8A91-A3FFD7728F70}"/>
              </a:ext>
            </a:extLst>
          </p:cNvPr>
          <p:cNvSpPr/>
          <p:nvPr/>
        </p:nvSpPr>
        <p:spPr>
          <a:xfrm rot="5400000">
            <a:off x="3503489" y="4779499"/>
            <a:ext cx="878937" cy="392463"/>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b="1">
              <a:latin typeface="FangSong" panose="02010609060101010101" pitchFamily="49" charset="-122"/>
              <a:ea typeface="FangSong" panose="02010609060101010101" pitchFamily="49" charset="-122"/>
            </a:endParaRPr>
          </a:p>
        </p:txBody>
      </p:sp>
      <p:sp>
        <p:nvSpPr>
          <p:cNvPr id="40" name="左右箭头 39">
            <a:extLst>
              <a:ext uri="{FF2B5EF4-FFF2-40B4-BE49-F238E27FC236}">
                <a16:creationId xmlns:a16="http://schemas.microsoft.com/office/drawing/2014/main" id="{296046EE-9408-2D43-A0DF-7A5357A2C70E}"/>
              </a:ext>
            </a:extLst>
          </p:cNvPr>
          <p:cNvSpPr/>
          <p:nvPr/>
        </p:nvSpPr>
        <p:spPr>
          <a:xfrm rot="5400000">
            <a:off x="3511290" y="2987500"/>
            <a:ext cx="863332" cy="392463"/>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b="1">
              <a:latin typeface="FangSong" panose="02010609060101010101" pitchFamily="49" charset="-122"/>
              <a:ea typeface="FangSong" panose="02010609060101010101" pitchFamily="49" charset="-122"/>
            </a:endParaRPr>
          </a:p>
        </p:txBody>
      </p:sp>
      <p:grpSp>
        <p:nvGrpSpPr>
          <p:cNvPr id="60" name="组合 59">
            <a:extLst>
              <a:ext uri="{FF2B5EF4-FFF2-40B4-BE49-F238E27FC236}">
                <a16:creationId xmlns:a16="http://schemas.microsoft.com/office/drawing/2014/main" id="{783010BD-7362-804A-911C-52329D38462D}"/>
              </a:ext>
            </a:extLst>
          </p:cNvPr>
          <p:cNvGrpSpPr/>
          <p:nvPr/>
        </p:nvGrpSpPr>
        <p:grpSpPr>
          <a:xfrm>
            <a:off x="1359245" y="1617778"/>
            <a:ext cx="10495374" cy="1111354"/>
            <a:chOff x="1359245" y="1617778"/>
            <a:chExt cx="9954465" cy="1111354"/>
          </a:xfrm>
        </p:grpSpPr>
        <p:sp>
          <p:nvSpPr>
            <p:cNvPr id="22" name="文本框 21">
              <a:extLst>
                <a:ext uri="{FF2B5EF4-FFF2-40B4-BE49-F238E27FC236}">
                  <a16:creationId xmlns:a16="http://schemas.microsoft.com/office/drawing/2014/main" id="{F0140EDF-A1D2-5A45-945F-A7F91FC85257}"/>
                </a:ext>
              </a:extLst>
            </p:cNvPr>
            <p:cNvSpPr txBox="1"/>
            <p:nvPr/>
          </p:nvSpPr>
          <p:spPr>
            <a:xfrm rot="16200000">
              <a:off x="5780801" y="-2803778"/>
              <a:ext cx="1111354" cy="9954465"/>
            </a:xfrm>
            <a:prstGeom prst="rect">
              <a:avLst/>
            </a:prstGeom>
            <a:solidFill>
              <a:schemeClr val="tx2">
                <a:lumMod val="25000"/>
                <a:lumOff val="75000"/>
              </a:schemeClr>
            </a:solidFill>
          </p:spPr>
          <p:style>
            <a:lnRef idx="0">
              <a:schemeClr val="accent5"/>
            </a:lnRef>
            <a:fillRef idx="3">
              <a:schemeClr val="accent5"/>
            </a:fillRef>
            <a:effectRef idx="3">
              <a:schemeClr val="accent5"/>
            </a:effectRef>
            <a:fontRef idx="minor">
              <a:schemeClr val="lt1"/>
            </a:fontRef>
          </p:style>
          <p:txBody>
            <a:bodyPr vert="eaVert" wrap="square" rtlCol="0">
              <a:noAutofit/>
            </a:bodyPr>
            <a:lstStyle/>
            <a:p>
              <a:pPr algn="ctr"/>
              <a:r>
                <a:rPr lang="en-US" altLang="zh-CN" b="1" dirty="0">
                  <a:solidFill>
                    <a:schemeClr val="tx1"/>
                  </a:solidFill>
                  <a:latin typeface="FangSong" panose="02010609060101010101" pitchFamily="49" charset="-122"/>
                  <a:ea typeface="FangSong" panose="02010609060101010101" pitchFamily="49" charset="-122"/>
                </a:rPr>
                <a:t>3.</a:t>
              </a:r>
              <a:r>
                <a:rPr lang="zh-CN" altLang="en-US" b="1" dirty="0">
                  <a:solidFill>
                    <a:schemeClr val="tx1"/>
                  </a:solidFill>
                  <a:latin typeface="FangSong" panose="02010609060101010101" pitchFamily="49" charset="-122"/>
                  <a:ea typeface="FangSong" panose="02010609060101010101" pitchFamily="49" charset="-122"/>
                </a:rPr>
                <a:t>驾驶行为分析方案</a:t>
              </a:r>
            </a:p>
          </p:txBody>
        </p:sp>
        <p:sp>
          <p:nvSpPr>
            <p:cNvPr id="23" name="文本框 22">
              <a:extLst>
                <a:ext uri="{FF2B5EF4-FFF2-40B4-BE49-F238E27FC236}">
                  <a16:creationId xmlns:a16="http://schemas.microsoft.com/office/drawing/2014/main" id="{C68873C2-5729-F745-8607-4C7553436087}"/>
                </a:ext>
              </a:extLst>
            </p:cNvPr>
            <p:cNvSpPr txBox="1"/>
            <p:nvPr/>
          </p:nvSpPr>
          <p:spPr>
            <a:xfrm rot="16200000">
              <a:off x="2255692" y="1484257"/>
              <a:ext cx="434533" cy="1744397"/>
            </a:xfrm>
            <a:prstGeom prst="rect">
              <a:avLst/>
            </a:prstGeom>
            <a:solidFill>
              <a:schemeClr val="tx2">
                <a:lumMod val="25000"/>
                <a:lumOff val="75000"/>
              </a:schemeClr>
            </a:solidFill>
          </p:spPr>
          <p:style>
            <a:lnRef idx="0">
              <a:schemeClr val="accent5"/>
            </a:lnRef>
            <a:fillRef idx="3">
              <a:schemeClr val="accent5"/>
            </a:fillRef>
            <a:effectRef idx="3">
              <a:schemeClr val="accent5"/>
            </a:effectRef>
            <a:fontRef idx="minor">
              <a:schemeClr val="lt1"/>
            </a:fontRef>
          </p:style>
          <p:txBody>
            <a:bodyPr vert="eaVert"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联邦学习</a:t>
              </a:r>
              <a:endParaRPr lang="en-US" altLang="zh-CN" b="1" dirty="0">
                <a:solidFill>
                  <a:schemeClr val="tx1"/>
                </a:solidFill>
                <a:latin typeface="FangSong" panose="02010609060101010101" pitchFamily="49" charset="-122"/>
                <a:ea typeface="FangSong" panose="02010609060101010101" pitchFamily="49" charset="-122"/>
              </a:endParaRPr>
            </a:p>
          </p:txBody>
        </p:sp>
        <p:sp>
          <p:nvSpPr>
            <p:cNvPr id="24" name="文本框 23">
              <a:extLst>
                <a:ext uri="{FF2B5EF4-FFF2-40B4-BE49-F238E27FC236}">
                  <a16:creationId xmlns:a16="http://schemas.microsoft.com/office/drawing/2014/main" id="{31E15067-DB75-EB42-A8DC-6FB25918C4AB}"/>
                </a:ext>
              </a:extLst>
            </p:cNvPr>
            <p:cNvSpPr txBox="1"/>
            <p:nvPr/>
          </p:nvSpPr>
          <p:spPr>
            <a:xfrm rot="16200000">
              <a:off x="4791504" y="1497668"/>
              <a:ext cx="434533" cy="1739158"/>
            </a:xfrm>
            <a:prstGeom prst="rect">
              <a:avLst/>
            </a:prstGeom>
            <a:solidFill>
              <a:schemeClr val="tx2">
                <a:lumMod val="25000"/>
                <a:lumOff val="75000"/>
              </a:schemeClr>
            </a:solidFill>
          </p:spPr>
          <p:style>
            <a:lnRef idx="0">
              <a:schemeClr val="accent5"/>
            </a:lnRef>
            <a:fillRef idx="3">
              <a:schemeClr val="accent5"/>
            </a:fillRef>
            <a:effectRef idx="3">
              <a:schemeClr val="accent5"/>
            </a:effectRef>
            <a:fontRef idx="minor">
              <a:schemeClr val="lt1"/>
            </a:fontRef>
          </p:style>
          <p:txBody>
            <a:bodyPr vert="eaVert"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同态加密</a:t>
              </a:r>
              <a:endParaRPr lang="en-US" altLang="zh-CN" b="1" dirty="0">
                <a:solidFill>
                  <a:schemeClr val="tx1"/>
                </a:solidFill>
                <a:latin typeface="FangSong" panose="02010609060101010101" pitchFamily="49" charset="-122"/>
                <a:ea typeface="FangSong" panose="02010609060101010101" pitchFamily="49" charset="-122"/>
              </a:endParaRPr>
            </a:p>
          </p:txBody>
        </p:sp>
        <p:sp>
          <p:nvSpPr>
            <p:cNvPr id="42" name="文本框 41">
              <a:extLst>
                <a:ext uri="{FF2B5EF4-FFF2-40B4-BE49-F238E27FC236}">
                  <a16:creationId xmlns:a16="http://schemas.microsoft.com/office/drawing/2014/main" id="{C79E4FFC-24DC-8049-A25F-FD0BF18AC0EB}"/>
                </a:ext>
              </a:extLst>
            </p:cNvPr>
            <p:cNvSpPr txBox="1"/>
            <p:nvPr/>
          </p:nvSpPr>
          <p:spPr>
            <a:xfrm rot="16200000">
              <a:off x="7324697" y="1507017"/>
              <a:ext cx="434533" cy="1739158"/>
            </a:xfrm>
            <a:prstGeom prst="rect">
              <a:avLst/>
            </a:prstGeom>
            <a:solidFill>
              <a:schemeClr val="tx2">
                <a:lumMod val="25000"/>
                <a:lumOff val="75000"/>
              </a:schemeClr>
            </a:solidFill>
          </p:spPr>
          <p:style>
            <a:lnRef idx="0">
              <a:schemeClr val="accent5"/>
            </a:lnRef>
            <a:fillRef idx="3">
              <a:schemeClr val="accent5"/>
            </a:fillRef>
            <a:effectRef idx="3">
              <a:schemeClr val="accent5"/>
            </a:effectRef>
            <a:fontRef idx="minor">
              <a:schemeClr val="lt1"/>
            </a:fontRef>
          </p:style>
          <p:txBody>
            <a:bodyPr vert="eaVert"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参数聚合</a:t>
              </a:r>
              <a:endParaRPr lang="en-US" altLang="zh-CN" b="1" dirty="0">
                <a:solidFill>
                  <a:schemeClr val="tx1"/>
                </a:solidFill>
                <a:latin typeface="FangSong" panose="02010609060101010101" pitchFamily="49" charset="-122"/>
                <a:ea typeface="FangSong" panose="02010609060101010101" pitchFamily="49" charset="-122"/>
              </a:endParaRPr>
            </a:p>
          </p:txBody>
        </p:sp>
        <p:sp>
          <p:nvSpPr>
            <p:cNvPr id="43" name="文本框 42">
              <a:extLst>
                <a:ext uri="{FF2B5EF4-FFF2-40B4-BE49-F238E27FC236}">
                  <a16:creationId xmlns:a16="http://schemas.microsoft.com/office/drawing/2014/main" id="{5F437E35-B203-8D42-ABA5-8984899C8E64}"/>
                </a:ext>
              </a:extLst>
            </p:cNvPr>
            <p:cNvSpPr txBox="1"/>
            <p:nvPr/>
          </p:nvSpPr>
          <p:spPr>
            <a:xfrm rot="16200000">
              <a:off x="9857890" y="1498221"/>
              <a:ext cx="434533" cy="1739158"/>
            </a:xfrm>
            <a:prstGeom prst="rect">
              <a:avLst/>
            </a:prstGeom>
            <a:solidFill>
              <a:schemeClr val="tx2">
                <a:lumMod val="25000"/>
                <a:lumOff val="75000"/>
              </a:schemeClr>
            </a:solidFill>
          </p:spPr>
          <p:style>
            <a:lnRef idx="0">
              <a:schemeClr val="accent5"/>
            </a:lnRef>
            <a:fillRef idx="3">
              <a:schemeClr val="accent5"/>
            </a:fillRef>
            <a:effectRef idx="3">
              <a:schemeClr val="accent5"/>
            </a:effectRef>
            <a:fontRef idx="minor">
              <a:schemeClr val="lt1"/>
            </a:fontRef>
          </p:style>
          <p:txBody>
            <a:bodyPr vert="eaVert"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不确定分析</a:t>
              </a:r>
              <a:endParaRPr lang="en-US" altLang="zh-CN" b="1" dirty="0">
                <a:solidFill>
                  <a:schemeClr val="tx1"/>
                </a:solidFill>
                <a:latin typeface="FangSong" panose="02010609060101010101" pitchFamily="49" charset="-122"/>
                <a:ea typeface="FangSong" panose="02010609060101010101" pitchFamily="49" charset="-122"/>
              </a:endParaRPr>
            </a:p>
          </p:txBody>
        </p:sp>
      </p:grpSp>
      <p:grpSp>
        <p:nvGrpSpPr>
          <p:cNvPr id="62" name="组合 61">
            <a:extLst>
              <a:ext uri="{FF2B5EF4-FFF2-40B4-BE49-F238E27FC236}">
                <a16:creationId xmlns:a16="http://schemas.microsoft.com/office/drawing/2014/main" id="{8ADD9608-46B1-544B-9E5A-13FEEBCC1D7E}"/>
              </a:ext>
            </a:extLst>
          </p:cNvPr>
          <p:cNvGrpSpPr/>
          <p:nvPr/>
        </p:nvGrpSpPr>
        <p:grpSpPr>
          <a:xfrm>
            <a:off x="1359242" y="3619943"/>
            <a:ext cx="10495377" cy="919624"/>
            <a:chOff x="1359242" y="3735292"/>
            <a:chExt cx="10495377" cy="986271"/>
          </a:xfrm>
        </p:grpSpPr>
        <p:grpSp>
          <p:nvGrpSpPr>
            <p:cNvPr id="45" name="组合 44">
              <a:extLst>
                <a:ext uri="{FF2B5EF4-FFF2-40B4-BE49-F238E27FC236}">
                  <a16:creationId xmlns:a16="http://schemas.microsoft.com/office/drawing/2014/main" id="{05D5541B-6C15-1049-9551-AFB1F351E2CE}"/>
                </a:ext>
              </a:extLst>
            </p:cNvPr>
            <p:cNvGrpSpPr/>
            <p:nvPr/>
          </p:nvGrpSpPr>
          <p:grpSpPr>
            <a:xfrm>
              <a:off x="1359242" y="3735292"/>
              <a:ext cx="5182235" cy="972593"/>
              <a:chOff x="1359243" y="4058855"/>
              <a:chExt cx="5100116" cy="972593"/>
            </a:xfrm>
          </p:grpSpPr>
          <p:sp>
            <p:nvSpPr>
              <p:cNvPr id="12" name="文本框 11">
                <a:extLst>
                  <a:ext uri="{FF2B5EF4-FFF2-40B4-BE49-F238E27FC236}">
                    <a16:creationId xmlns:a16="http://schemas.microsoft.com/office/drawing/2014/main" id="{F7CEB4A2-C245-0840-82AC-DA2B960B1C09}"/>
                  </a:ext>
                </a:extLst>
              </p:cNvPr>
              <p:cNvSpPr txBox="1"/>
              <p:nvPr/>
            </p:nvSpPr>
            <p:spPr>
              <a:xfrm>
                <a:off x="1359243" y="4058855"/>
                <a:ext cx="5100116" cy="972593"/>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lnSpc>
                    <a:spcPct val="120000"/>
                  </a:lnSpc>
                </a:pPr>
                <a:r>
                  <a:rPr lang="en-US" altLang="zh-CN" b="1" dirty="0">
                    <a:solidFill>
                      <a:schemeClr val="tx1"/>
                    </a:solidFill>
                    <a:latin typeface="FangSong" panose="02010609060101010101" pitchFamily="49" charset="-122"/>
                    <a:ea typeface="FangSong" panose="02010609060101010101" pitchFamily="49" charset="-122"/>
                  </a:rPr>
                  <a:t>2.1</a:t>
                </a:r>
                <a:r>
                  <a:rPr lang="zh-CN" altLang="en-US" b="1" dirty="0">
                    <a:solidFill>
                      <a:schemeClr val="tx1"/>
                    </a:solidFill>
                    <a:latin typeface="FangSong" panose="02010609060101010101" pitchFamily="49" charset="-122"/>
                    <a:ea typeface="FangSong" panose="02010609060101010101" pitchFamily="49" charset="-122"/>
                  </a:rPr>
                  <a:t>基于链上链下协同的车辆数据跨链机制</a:t>
                </a:r>
              </a:p>
            </p:txBody>
          </p:sp>
          <p:grpSp>
            <p:nvGrpSpPr>
              <p:cNvPr id="44" name="组合 43">
                <a:extLst>
                  <a:ext uri="{FF2B5EF4-FFF2-40B4-BE49-F238E27FC236}">
                    <a16:creationId xmlns:a16="http://schemas.microsoft.com/office/drawing/2014/main" id="{3A8D1166-F676-0744-AE1C-00C1B4099C3B}"/>
                  </a:ext>
                </a:extLst>
              </p:cNvPr>
              <p:cNvGrpSpPr/>
              <p:nvPr/>
            </p:nvGrpSpPr>
            <p:grpSpPr>
              <a:xfrm>
                <a:off x="1480538" y="4529222"/>
                <a:ext cx="4842919" cy="354497"/>
                <a:chOff x="1480538" y="4529222"/>
                <a:chExt cx="4842919" cy="354497"/>
              </a:xfrm>
            </p:grpSpPr>
            <p:sp>
              <p:nvSpPr>
                <p:cNvPr id="13" name="文本框 12">
                  <a:extLst>
                    <a:ext uri="{FF2B5EF4-FFF2-40B4-BE49-F238E27FC236}">
                      <a16:creationId xmlns:a16="http://schemas.microsoft.com/office/drawing/2014/main" id="{F513C079-35F1-D94F-80F5-B0D1B584C8C7}"/>
                    </a:ext>
                  </a:extLst>
                </p:cNvPr>
                <p:cNvSpPr txBox="1"/>
                <p:nvPr/>
              </p:nvSpPr>
              <p:spPr>
                <a:xfrm>
                  <a:off x="5195602" y="4529797"/>
                  <a:ext cx="112785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治理模型</a:t>
                  </a:r>
                </a:p>
              </p:txBody>
            </p:sp>
            <p:sp>
              <p:nvSpPr>
                <p:cNvPr id="14" name="文本框 13">
                  <a:extLst>
                    <a:ext uri="{FF2B5EF4-FFF2-40B4-BE49-F238E27FC236}">
                      <a16:creationId xmlns:a16="http://schemas.microsoft.com/office/drawing/2014/main" id="{B393E006-1E51-1242-83FE-5ADC5C249311}"/>
                    </a:ext>
                  </a:extLst>
                </p:cNvPr>
                <p:cNvSpPr txBox="1"/>
                <p:nvPr/>
              </p:nvSpPr>
              <p:spPr>
                <a:xfrm>
                  <a:off x="2718893" y="4529222"/>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a:solidFill>
                        <a:schemeClr val="tx1"/>
                      </a:solidFill>
                      <a:latin typeface="FangSong" panose="02010609060101010101" pitchFamily="49" charset="-122"/>
                      <a:ea typeface="FangSong" panose="02010609060101010101" pitchFamily="49" charset="-122"/>
                    </a:rPr>
                    <a:t>代理合约</a:t>
                  </a:r>
                </a:p>
              </p:txBody>
            </p:sp>
            <p:sp>
              <p:nvSpPr>
                <p:cNvPr id="15" name="文本框 14">
                  <a:extLst>
                    <a:ext uri="{FF2B5EF4-FFF2-40B4-BE49-F238E27FC236}">
                      <a16:creationId xmlns:a16="http://schemas.microsoft.com/office/drawing/2014/main" id="{2650BA89-A9C6-6942-80B5-500F651331D9}"/>
                    </a:ext>
                  </a:extLst>
                </p:cNvPr>
                <p:cNvSpPr txBox="1"/>
                <p:nvPr/>
              </p:nvSpPr>
              <p:spPr>
                <a:xfrm>
                  <a:off x="1480538" y="4529797"/>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区块链</a:t>
                  </a:r>
                </a:p>
              </p:txBody>
            </p:sp>
            <p:sp>
              <p:nvSpPr>
                <p:cNvPr id="16" name="文本框 15">
                  <a:extLst>
                    <a:ext uri="{FF2B5EF4-FFF2-40B4-BE49-F238E27FC236}">
                      <a16:creationId xmlns:a16="http://schemas.microsoft.com/office/drawing/2014/main" id="{D7869DF4-EC26-AA46-B8D0-81F64A7A1E85}"/>
                    </a:ext>
                  </a:extLst>
                </p:cNvPr>
                <p:cNvSpPr txBox="1"/>
                <p:nvPr/>
              </p:nvSpPr>
              <p:spPr>
                <a:xfrm>
                  <a:off x="3957247" y="4529797"/>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预言机</a:t>
                  </a:r>
                </a:p>
              </p:txBody>
            </p:sp>
          </p:grpSp>
        </p:grpSp>
        <p:grpSp>
          <p:nvGrpSpPr>
            <p:cNvPr id="47" name="组合 46">
              <a:extLst>
                <a:ext uri="{FF2B5EF4-FFF2-40B4-BE49-F238E27FC236}">
                  <a16:creationId xmlns:a16="http://schemas.microsoft.com/office/drawing/2014/main" id="{80D1B5D8-7CEC-934A-8456-65D6131FFE72}"/>
                </a:ext>
              </a:extLst>
            </p:cNvPr>
            <p:cNvGrpSpPr/>
            <p:nvPr/>
          </p:nvGrpSpPr>
          <p:grpSpPr>
            <a:xfrm>
              <a:off x="6672384" y="3748970"/>
              <a:ext cx="5182235" cy="972593"/>
              <a:chOff x="1359243" y="4058855"/>
              <a:chExt cx="5100116" cy="972593"/>
            </a:xfrm>
          </p:grpSpPr>
          <p:sp>
            <p:nvSpPr>
              <p:cNvPr id="48" name="文本框 47">
                <a:extLst>
                  <a:ext uri="{FF2B5EF4-FFF2-40B4-BE49-F238E27FC236}">
                    <a16:creationId xmlns:a16="http://schemas.microsoft.com/office/drawing/2014/main" id="{89E1C28D-1EDF-9D4D-8222-098FCC26B7E7}"/>
                  </a:ext>
                </a:extLst>
              </p:cNvPr>
              <p:cNvSpPr txBox="1"/>
              <p:nvPr/>
            </p:nvSpPr>
            <p:spPr>
              <a:xfrm>
                <a:off x="1359243" y="4058855"/>
                <a:ext cx="5100116" cy="972593"/>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lnSpc>
                    <a:spcPct val="120000"/>
                  </a:lnSpc>
                </a:pPr>
                <a:r>
                  <a:rPr lang="en-US" altLang="zh-CN" b="1" dirty="0">
                    <a:solidFill>
                      <a:schemeClr val="tx1"/>
                    </a:solidFill>
                    <a:latin typeface="FangSong" panose="02010609060101010101" pitchFamily="49" charset="-122"/>
                    <a:ea typeface="FangSong" panose="02010609060101010101" pitchFamily="49" charset="-122"/>
                  </a:rPr>
                  <a:t>2.2</a:t>
                </a:r>
                <a:r>
                  <a:rPr lang="zh-CN" altLang="en-US" b="1" dirty="0">
                    <a:solidFill>
                      <a:schemeClr val="tx1"/>
                    </a:solidFill>
                    <a:latin typeface="FangSong" panose="02010609060101010101" pitchFamily="49" charset="-122"/>
                    <a:ea typeface="FangSong" panose="02010609060101010101" pitchFamily="49" charset="-122"/>
                  </a:rPr>
                  <a:t>基于主从链的数据访问机制</a:t>
                </a:r>
              </a:p>
            </p:txBody>
          </p:sp>
          <p:grpSp>
            <p:nvGrpSpPr>
              <p:cNvPr id="49" name="组合 48">
                <a:extLst>
                  <a:ext uri="{FF2B5EF4-FFF2-40B4-BE49-F238E27FC236}">
                    <a16:creationId xmlns:a16="http://schemas.microsoft.com/office/drawing/2014/main" id="{C8E866E8-C085-A844-8E5F-06561075C5B4}"/>
                  </a:ext>
                </a:extLst>
              </p:cNvPr>
              <p:cNvGrpSpPr/>
              <p:nvPr/>
            </p:nvGrpSpPr>
            <p:grpSpPr>
              <a:xfrm>
                <a:off x="1480538" y="4529222"/>
                <a:ext cx="4842919" cy="354497"/>
                <a:chOff x="1480538" y="4529222"/>
                <a:chExt cx="4842919" cy="354497"/>
              </a:xfrm>
            </p:grpSpPr>
            <p:sp>
              <p:nvSpPr>
                <p:cNvPr id="50" name="文本框 49">
                  <a:extLst>
                    <a:ext uri="{FF2B5EF4-FFF2-40B4-BE49-F238E27FC236}">
                      <a16:creationId xmlns:a16="http://schemas.microsoft.com/office/drawing/2014/main" id="{4AB9E7D7-A405-1345-82E1-58F281B3F142}"/>
                    </a:ext>
                  </a:extLst>
                </p:cNvPr>
                <p:cNvSpPr txBox="1"/>
                <p:nvPr/>
              </p:nvSpPr>
              <p:spPr>
                <a:xfrm>
                  <a:off x="5195602" y="4529797"/>
                  <a:ext cx="112785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数据</a:t>
                  </a:r>
                </a:p>
              </p:txBody>
            </p:sp>
            <p:sp>
              <p:nvSpPr>
                <p:cNvPr id="51" name="文本框 50">
                  <a:extLst>
                    <a:ext uri="{FF2B5EF4-FFF2-40B4-BE49-F238E27FC236}">
                      <a16:creationId xmlns:a16="http://schemas.microsoft.com/office/drawing/2014/main" id="{492220BE-96AC-CD4E-B757-04D13A3D758E}"/>
                    </a:ext>
                  </a:extLst>
                </p:cNvPr>
                <p:cNvSpPr txBox="1"/>
                <p:nvPr/>
              </p:nvSpPr>
              <p:spPr>
                <a:xfrm>
                  <a:off x="2718893" y="4529222"/>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预言机</a:t>
                  </a:r>
                </a:p>
              </p:txBody>
            </p:sp>
            <p:sp>
              <p:nvSpPr>
                <p:cNvPr id="52" name="文本框 51">
                  <a:extLst>
                    <a:ext uri="{FF2B5EF4-FFF2-40B4-BE49-F238E27FC236}">
                      <a16:creationId xmlns:a16="http://schemas.microsoft.com/office/drawing/2014/main" id="{8DE7FD25-79DB-D54A-A358-F67EA5151691}"/>
                    </a:ext>
                  </a:extLst>
                </p:cNvPr>
                <p:cNvSpPr txBox="1"/>
                <p:nvPr/>
              </p:nvSpPr>
              <p:spPr>
                <a:xfrm>
                  <a:off x="1480538" y="4529797"/>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主区块链</a:t>
                  </a:r>
                </a:p>
              </p:txBody>
            </p:sp>
            <p:sp>
              <p:nvSpPr>
                <p:cNvPr id="53" name="文本框 52">
                  <a:extLst>
                    <a:ext uri="{FF2B5EF4-FFF2-40B4-BE49-F238E27FC236}">
                      <a16:creationId xmlns:a16="http://schemas.microsoft.com/office/drawing/2014/main" id="{0475526F-41BB-1042-9C95-CB3B403B7D3A}"/>
                    </a:ext>
                  </a:extLst>
                </p:cNvPr>
                <p:cNvSpPr txBox="1"/>
                <p:nvPr/>
              </p:nvSpPr>
              <p:spPr>
                <a:xfrm>
                  <a:off x="3957247" y="4529797"/>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从区块链</a:t>
                  </a:r>
                </a:p>
              </p:txBody>
            </p:sp>
          </p:grpSp>
        </p:grpSp>
      </p:grpSp>
      <p:sp>
        <p:nvSpPr>
          <p:cNvPr id="55" name="左右箭头 54">
            <a:extLst>
              <a:ext uri="{FF2B5EF4-FFF2-40B4-BE49-F238E27FC236}">
                <a16:creationId xmlns:a16="http://schemas.microsoft.com/office/drawing/2014/main" id="{F011899F-18FF-D341-9BBC-E5F9EC3F8BA8}"/>
              </a:ext>
            </a:extLst>
          </p:cNvPr>
          <p:cNvSpPr/>
          <p:nvPr/>
        </p:nvSpPr>
        <p:spPr>
          <a:xfrm rot="5400000">
            <a:off x="8748464" y="4793466"/>
            <a:ext cx="906870" cy="392463"/>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b="1">
              <a:latin typeface="FangSong" panose="02010609060101010101" pitchFamily="49" charset="-122"/>
              <a:ea typeface="FangSong" panose="02010609060101010101" pitchFamily="49" charset="-122"/>
            </a:endParaRPr>
          </a:p>
        </p:txBody>
      </p:sp>
      <p:sp>
        <p:nvSpPr>
          <p:cNvPr id="58" name="文本框 57">
            <a:extLst>
              <a:ext uri="{FF2B5EF4-FFF2-40B4-BE49-F238E27FC236}">
                <a16:creationId xmlns:a16="http://schemas.microsoft.com/office/drawing/2014/main" id="{C6D834D7-FC63-424E-846B-A07D52AA273B}"/>
              </a:ext>
            </a:extLst>
          </p:cNvPr>
          <p:cNvSpPr txBox="1"/>
          <p:nvPr/>
        </p:nvSpPr>
        <p:spPr>
          <a:xfrm>
            <a:off x="9360513" y="3057892"/>
            <a:ext cx="1127855" cy="299480"/>
          </a:xfrm>
          <a:prstGeom prst="rect">
            <a:avLst/>
          </a:prstGeom>
          <a:noFill/>
          <a:ln w="12700" cmpd="sng">
            <a:noFill/>
            <a:prstDash val="solid"/>
          </a:ln>
        </p:spPr>
        <p:txBody>
          <a:bodyPr wrap="square" rtlCol="0">
            <a:noAutofit/>
          </a:bodyPr>
          <a:lstStyle/>
          <a:p>
            <a:pPr algn="ctr"/>
            <a:r>
              <a:rPr lang="zh-CN" altLang="en-US" b="1" dirty="0">
                <a:latin typeface="FangSong" panose="02010609060101010101" pitchFamily="49" charset="-122"/>
                <a:ea typeface="FangSong" panose="02010609060101010101" pitchFamily="49" charset="-122"/>
              </a:rPr>
              <a:t>数据交互</a:t>
            </a:r>
          </a:p>
        </p:txBody>
      </p:sp>
      <p:sp>
        <p:nvSpPr>
          <p:cNvPr id="59" name="左右箭头 58">
            <a:extLst>
              <a:ext uri="{FF2B5EF4-FFF2-40B4-BE49-F238E27FC236}">
                <a16:creationId xmlns:a16="http://schemas.microsoft.com/office/drawing/2014/main" id="{F6DC975C-69AE-0C41-9813-3D985DF7F616}"/>
              </a:ext>
            </a:extLst>
          </p:cNvPr>
          <p:cNvSpPr/>
          <p:nvPr/>
        </p:nvSpPr>
        <p:spPr>
          <a:xfrm rot="5400000">
            <a:off x="8738178" y="2993065"/>
            <a:ext cx="852204" cy="392463"/>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b="1">
              <a:latin typeface="FangSong" panose="02010609060101010101" pitchFamily="49" charset="-122"/>
              <a:ea typeface="FangSong" panose="02010609060101010101" pitchFamily="49" charset="-122"/>
            </a:endParaRPr>
          </a:p>
        </p:txBody>
      </p:sp>
      <p:sp>
        <p:nvSpPr>
          <p:cNvPr id="63" name="文本框 62">
            <a:extLst>
              <a:ext uri="{FF2B5EF4-FFF2-40B4-BE49-F238E27FC236}">
                <a16:creationId xmlns:a16="http://schemas.microsoft.com/office/drawing/2014/main" id="{ACD346B2-1FA3-6649-9739-4EC8E367E030}"/>
              </a:ext>
            </a:extLst>
          </p:cNvPr>
          <p:cNvSpPr txBox="1"/>
          <p:nvPr/>
        </p:nvSpPr>
        <p:spPr>
          <a:xfrm>
            <a:off x="9398131" y="4879344"/>
            <a:ext cx="1127855" cy="299480"/>
          </a:xfrm>
          <a:prstGeom prst="rect">
            <a:avLst/>
          </a:prstGeom>
          <a:noFill/>
          <a:ln w="12700" cmpd="sng">
            <a:noFill/>
            <a:prstDash val="solid"/>
          </a:ln>
        </p:spPr>
        <p:txBody>
          <a:bodyPr wrap="square" rtlCol="0">
            <a:noAutofit/>
          </a:bodyPr>
          <a:lstStyle/>
          <a:p>
            <a:pPr algn="ctr"/>
            <a:r>
              <a:rPr lang="zh-CN" altLang="en-US" b="1" dirty="0">
                <a:latin typeface="FangSong" panose="02010609060101010101" pitchFamily="49" charset="-122"/>
                <a:ea typeface="FangSong" panose="02010609060101010101" pitchFamily="49" charset="-122"/>
              </a:rPr>
              <a:t>基础支撑</a:t>
            </a:r>
          </a:p>
        </p:txBody>
      </p:sp>
    </p:spTree>
    <p:extLst>
      <p:ext uri="{BB962C8B-B14F-4D97-AF65-F5344CB8AC3E}">
        <p14:creationId xmlns:p14="http://schemas.microsoft.com/office/powerpoint/2010/main" val="371410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11E43F81-5398-4C47-A9E7-42FC07A02B97}"/>
              </a:ext>
            </a:extLst>
          </p:cNvPr>
          <p:cNvSpPr txBox="1">
            <a:spLocks/>
          </p:cNvSpPr>
          <p:nvPr/>
        </p:nvSpPr>
        <p:spPr>
          <a:xfrm>
            <a:off x="337695" y="236429"/>
            <a:ext cx="8654498" cy="490537"/>
          </a:xfrm>
          <a:prstGeom prst="rect">
            <a:avLst/>
          </a:prstGeom>
        </p:spPr>
        <p:txBody>
          <a:bodyPr vert="horz" lIns="68580" tIns="34290" rIns="68580" bIns="34290" rtlCol="0" anchor="ctr">
            <a:noAutofit/>
          </a:bodyPr>
          <a:lstStyle>
            <a:defPPr>
              <a:defRPr lang="zh-CN"/>
            </a:defPPr>
            <a:lvl1pPr>
              <a:lnSpc>
                <a:spcPct val="90000"/>
              </a:lnSpc>
              <a:spcBef>
                <a:spcPct val="0"/>
              </a:spcBef>
              <a:buNone/>
              <a:defRPr sz="4000" b="1">
                <a:latin typeface="微软雅黑" panose="020B0503020204020204" pitchFamily="34" charset="-122"/>
                <a:ea typeface="微软雅黑" panose="020B0503020204020204" pitchFamily="34" charset="-122"/>
                <a:cs typeface="+mj-cs"/>
              </a:defRPr>
            </a:lvl1pPr>
          </a:lstStyle>
          <a:p>
            <a:r>
              <a:rPr lang="en-US" altLang="zh-CN" dirty="0">
                <a:latin typeface="FangSong" panose="02010609060101010101" pitchFamily="49" charset="-122"/>
                <a:ea typeface="FangSong" panose="02010609060101010101" pitchFamily="49" charset="-122"/>
              </a:rPr>
              <a:t>2.</a:t>
            </a:r>
            <a:r>
              <a:rPr lang="zh-CN" altLang="en-US" dirty="0">
                <a:latin typeface="FangSong" panose="02010609060101010101" pitchFamily="49" charset="-122"/>
                <a:ea typeface="FangSong" panose="02010609060101010101" pitchFamily="49" charset="-122"/>
              </a:rPr>
              <a:t>基于主从链的车辆数据访问架构</a:t>
            </a:r>
          </a:p>
        </p:txBody>
      </p:sp>
      <p:sp>
        <p:nvSpPr>
          <p:cNvPr id="6" name="文本框 5">
            <a:extLst>
              <a:ext uri="{FF2B5EF4-FFF2-40B4-BE49-F238E27FC236}">
                <a16:creationId xmlns:a16="http://schemas.microsoft.com/office/drawing/2014/main" id="{3B3A1042-EC81-6249-AA40-8B59DCC7E58C}"/>
              </a:ext>
            </a:extLst>
          </p:cNvPr>
          <p:cNvSpPr txBox="1"/>
          <p:nvPr/>
        </p:nvSpPr>
        <p:spPr>
          <a:xfrm>
            <a:off x="6467662" y="2419569"/>
            <a:ext cx="5290231" cy="3785652"/>
          </a:xfrm>
          <a:prstGeom prst="rect">
            <a:avLst/>
          </a:prstGeom>
          <a:noFill/>
        </p:spPr>
        <p:txBody>
          <a:bodyPr wrap="none" rtlCol="0">
            <a:spAutoFit/>
          </a:bodyPr>
          <a:lstStyle/>
          <a:p>
            <a:pPr algn="just"/>
            <a:r>
              <a:rPr lang="zh-CN" altLang="en-US" sz="2400" b="1" dirty="0">
                <a:solidFill>
                  <a:srgbClr val="FF0000"/>
                </a:solidFill>
                <a:latin typeface="FangSong" panose="02010609060101010101" pitchFamily="49" charset="-122"/>
                <a:ea typeface="FangSong" panose="02010609060101010101" pitchFamily="49" charset="-122"/>
              </a:rPr>
              <a:t>“</a:t>
            </a:r>
            <a:r>
              <a:rPr lang="en-US" altLang="zh-CN" sz="2400" b="1" dirty="0">
                <a:solidFill>
                  <a:srgbClr val="FF0000"/>
                </a:solidFill>
                <a:latin typeface="FangSong" panose="02010609060101010101" pitchFamily="49" charset="-122"/>
                <a:ea typeface="FangSong" panose="02010609060101010101" pitchFamily="49" charset="-122"/>
              </a:rPr>
              <a:t>1</a:t>
            </a:r>
            <a:r>
              <a:rPr lang="zh-CN" altLang="en-US" sz="2400" b="1" dirty="0">
                <a:solidFill>
                  <a:srgbClr val="FF0000"/>
                </a:solidFill>
                <a:latin typeface="FangSong" panose="02010609060101010101" pitchFamily="49" charset="-122"/>
                <a:ea typeface="FangSong" panose="02010609060101010101" pitchFamily="49" charset="-122"/>
              </a:rPr>
              <a:t>”</a:t>
            </a:r>
            <a:r>
              <a:rPr lang="zh-CN" altLang="en-US" sz="2400" b="1" dirty="0">
                <a:solidFill>
                  <a:srgbClr val="000000"/>
                </a:solidFill>
                <a:latin typeface="FangSong" panose="02010609060101010101" pitchFamily="49" charset="-122"/>
                <a:ea typeface="FangSong" panose="02010609060101010101" pitchFamily="49" charset="-122"/>
              </a:rPr>
              <a:t>主链：车企，共享数据摘要</a:t>
            </a:r>
            <a:endParaRPr lang="en-US" altLang="zh-CN" sz="2400" b="1" dirty="0">
              <a:solidFill>
                <a:srgbClr val="000000"/>
              </a:solidFill>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zh-CN" altLang="en-US" sz="2400" b="1" dirty="0">
                <a:solidFill>
                  <a:srgbClr val="FF0000"/>
                </a:solidFill>
                <a:latin typeface="FangSong" panose="02010609060101010101" pitchFamily="49" charset="-122"/>
                <a:ea typeface="FangSong" panose="02010609060101010101" pitchFamily="49" charset="-122"/>
              </a:rPr>
              <a:t>“</a:t>
            </a:r>
            <a:r>
              <a:rPr lang="en-US" altLang="zh-CN" sz="2400" b="1" dirty="0">
                <a:solidFill>
                  <a:srgbClr val="FF0000"/>
                </a:solidFill>
                <a:latin typeface="FangSong" panose="02010609060101010101" pitchFamily="49" charset="-122"/>
                <a:ea typeface="FangSong" panose="02010609060101010101" pitchFamily="49" charset="-122"/>
              </a:rPr>
              <a:t>N</a:t>
            </a:r>
            <a:r>
              <a:rPr lang="zh-CN" altLang="en-US" sz="2400" b="1" dirty="0">
                <a:solidFill>
                  <a:srgbClr val="FF0000"/>
                </a:solidFill>
                <a:latin typeface="FangSong" panose="02010609060101010101" pitchFamily="49" charset="-122"/>
                <a:ea typeface="FangSong" panose="02010609060101010101" pitchFamily="49" charset="-122"/>
              </a:rPr>
              <a:t>”</a:t>
            </a:r>
            <a:r>
              <a:rPr lang="zh-CN" altLang="en-US" sz="2400" b="1" dirty="0">
                <a:solidFill>
                  <a:srgbClr val="000000"/>
                </a:solidFill>
                <a:latin typeface="FangSong" panose="02010609060101010101" pitchFamily="49" charset="-122"/>
                <a:ea typeface="FangSong" panose="02010609060101010101" pitchFamily="49" charset="-122"/>
              </a:rPr>
              <a:t>从链：监管部门，监管数据摘要</a:t>
            </a:r>
            <a:endParaRPr lang="en-US" altLang="zh-CN" sz="2400" b="1" dirty="0">
              <a:solidFill>
                <a:srgbClr val="000000"/>
              </a:solidFill>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zh-CN" altLang="en-US" sz="2400" b="1" dirty="0">
                <a:solidFill>
                  <a:srgbClr val="FF0000"/>
                </a:solidFill>
                <a:latin typeface="FangSong" panose="02010609060101010101" pitchFamily="49" charset="-122"/>
                <a:ea typeface="FangSong" panose="02010609060101010101" pitchFamily="49" charset="-122"/>
              </a:rPr>
              <a:t>“</a:t>
            </a:r>
            <a:r>
              <a:rPr lang="en-US" altLang="zh-CN" sz="2400" b="1" dirty="0">
                <a:solidFill>
                  <a:srgbClr val="FF0000"/>
                </a:solidFill>
                <a:latin typeface="FangSong" panose="02010609060101010101" pitchFamily="49" charset="-122"/>
                <a:ea typeface="FangSong" panose="02010609060101010101" pitchFamily="49" charset="-122"/>
              </a:rPr>
              <a:t>N</a:t>
            </a:r>
            <a:r>
              <a:rPr lang="zh-CN" altLang="en-US" sz="2400" b="1" dirty="0">
                <a:solidFill>
                  <a:srgbClr val="FF0000"/>
                </a:solidFill>
                <a:latin typeface="FangSong" panose="02010609060101010101" pitchFamily="49" charset="-122"/>
                <a:ea typeface="FangSong" panose="02010609060101010101" pitchFamily="49" charset="-122"/>
              </a:rPr>
              <a:t>”</a:t>
            </a:r>
            <a:r>
              <a:rPr lang="zh-CN" altLang="en-US" sz="2400" b="1" dirty="0">
                <a:solidFill>
                  <a:srgbClr val="000000"/>
                </a:solidFill>
                <a:latin typeface="FangSong" panose="02010609060101010101" pitchFamily="49" charset="-122"/>
                <a:ea typeface="FangSong" panose="02010609060101010101" pitchFamily="49" charset="-122"/>
              </a:rPr>
              <a:t>数据中心：存储车辆原始数据</a:t>
            </a:r>
            <a:endParaRPr lang="en-US" altLang="zh-CN" sz="2400" b="1" dirty="0">
              <a:solidFill>
                <a:srgbClr val="000000"/>
              </a:solidFill>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zh-CN" altLang="en-US" sz="2400" b="1" dirty="0">
                <a:solidFill>
                  <a:srgbClr val="FF0000"/>
                </a:solidFill>
                <a:latin typeface="FangSong" panose="02010609060101010101" pitchFamily="49" charset="-122"/>
                <a:ea typeface="FangSong" panose="02010609060101010101" pitchFamily="49" charset="-122"/>
              </a:rPr>
              <a:t>“</a:t>
            </a:r>
            <a:r>
              <a:rPr lang="en-US" altLang="zh-CN" sz="2400" b="1" dirty="0">
                <a:solidFill>
                  <a:srgbClr val="FF0000"/>
                </a:solidFill>
                <a:latin typeface="FangSong" panose="02010609060101010101" pitchFamily="49" charset="-122"/>
                <a:ea typeface="FangSong" panose="02010609060101010101" pitchFamily="49" charset="-122"/>
              </a:rPr>
              <a:t>1&lt;-&gt;N&lt;-&gt;N</a:t>
            </a:r>
            <a:r>
              <a:rPr lang="zh-CN" altLang="en-US" sz="2400" b="1" dirty="0">
                <a:solidFill>
                  <a:srgbClr val="FF0000"/>
                </a:solidFill>
                <a:latin typeface="FangSong" panose="02010609060101010101" pitchFamily="49" charset="-122"/>
                <a:ea typeface="FangSong" panose="02010609060101010101" pitchFamily="49" charset="-122"/>
              </a:rPr>
              <a:t>”</a:t>
            </a:r>
            <a:r>
              <a:rPr lang="zh-CN" altLang="en-US" sz="2400" b="1" dirty="0">
                <a:solidFill>
                  <a:srgbClr val="000000"/>
                </a:solidFill>
                <a:latin typeface="FangSong" panose="02010609060101010101" pitchFamily="49" charset="-122"/>
                <a:ea typeface="FangSong" panose="02010609060101010101" pitchFamily="49" charset="-122"/>
              </a:rPr>
              <a:t>跨链模块：</a:t>
            </a:r>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en-US" altLang="zh-CN" sz="2400" b="1" dirty="0">
                <a:solidFill>
                  <a:srgbClr val="000000"/>
                </a:solidFill>
                <a:latin typeface="FangSong" panose="02010609060101010101" pitchFamily="49" charset="-122"/>
                <a:ea typeface="FangSong" panose="02010609060101010101" pitchFamily="49" charset="-122"/>
              </a:rPr>
              <a:t>	</a:t>
            </a:r>
            <a:r>
              <a:rPr lang="zh-CN" altLang="en-US" sz="2400" b="1" dirty="0">
                <a:solidFill>
                  <a:srgbClr val="000000"/>
                </a:solidFill>
                <a:latin typeface="FangSong" panose="02010609060101010101" pitchFamily="49" charset="-122"/>
                <a:ea typeface="FangSong" panose="02010609060101010101" pitchFamily="49" charset="-122"/>
              </a:rPr>
              <a:t>主链、从链的数据共享</a:t>
            </a:r>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en-US" altLang="zh-CN" sz="2400" b="1" dirty="0">
                <a:solidFill>
                  <a:srgbClr val="000000"/>
                </a:solidFill>
                <a:latin typeface="FangSong" panose="02010609060101010101" pitchFamily="49" charset="-122"/>
                <a:ea typeface="FangSong" panose="02010609060101010101" pitchFamily="49" charset="-122"/>
              </a:rPr>
              <a:t>	</a:t>
            </a:r>
            <a:r>
              <a:rPr lang="zh-CN" altLang="en-US" sz="2400" b="1" dirty="0">
                <a:solidFill>
                  <a:srgbClr val="000000"/>
                </a:solidFill>
                <a:latin typeface="FangSong" panose="02010609060101010101" pitchFamily="49" charset="-122"/>
                <a:ea typeface="FangSong" panose="02010609060101010101" pitchFamily="49" charset="-122"/>
              </a:rPr>
              <a:t>链上链下的数据协同</a:t>
            </a:r>
          </a:p>
          <a:p>
            <a:pPr algn="just"/>
            <a:endParaRPr lang="en-US" altLang="zh-CN" sz="2400" b="1" dirty="0">
              <a:solidFill>
                <a:srgbClr val="000000"/>
              </a:solidFill>
              <a:latin typeface="FangSong" panose="02010609060101010101" pitchFamily="49" charset="-122"/>
              <a:ea typeface="FangSong" panose="02010609060101010101" pitchFamily="49" charset="-122"/>
            </a:endParaRPr>
          </a:p>
        </p:txBody>
      </p:sp>
      <p:grpSp>
        <p:nvGrpSpPr>
          <p:cNvPr id="3" name="组合 2">
            <a:extLst>
              <a:ext uri="{FF2B5EF4-FFF2-40B4-BE49-F238E27FC236}">
                <a16:creationId xmlns:a16="http://schemas.microsoft.com/office/drawing/2014/main" id="{6956BFF1-FEA7-B746-82E1-44CEBEA40EAD}"/>
              </a:ext>
            </a:extLst>
          </p:cNvPr>
          <p:cNvGrpSpPr/>
          <p:nvPr/>
        </p:nvGrpSpPr>
        <p:grpSpPr>
          <a:xfrm>
            <a:off x="6427586" y="1189768"/>
            <a:ext cx="5647037" cy="1271446"/>
            <a:chOff x="6202503" y="442012"/>
            <a:chExt cx="5647037" cy="1271446"/>
          </a:xfrm>
        </p:grpSpPr>
        <p:sp>
          <p:nvSpPr>
            <p:cNvPr id="8" name="圆角矩形 11">
              <a:extLst>
                <a:ext uri="{FF2B5EF4-FFF2-40B4-BE49-F238E27FC236}">
                  <a16:creationId xmlns:a16="http://schemas.microsoft.com/office/drawing/2014/main" id="{DF3C7AE0-58D1-9A49-AFB1-BE6D4969C340}"/>
                </a:ext>
              </a:extLst>
            </p:cNvPr>
            <p:cNvSpPr/>
            <p:nvPr/>
          </p:nvSpPr>
          <p:spPr bwMode="auto">
            <a:xfrm>
              <a:off x="6202503" y="442012"/>
              <a:ext cx="537038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0" name="文本框 9">
              <a:extLst>
                <a:ext uri="{FF2B5EF4-FFF2-40B4-BE49-F238E27FC236}">
                  <a16:creationId xmlns:a16="http://schemas.microsoft.com/office/drawing/2014/main" id="{FE06EF42-4250-0445-949E-01427BBD6CF9}"/>
                </a:ext>
              </a:extLst>
            </p:cNvPr>
            <p:cNvSpPr txBox="1"/>
            <p:nvPr/>
          </p:nvSpPr>
          <p:spPr>
            <a:xfrm>
              <a:off x="6202503" y="477570"/>
              <a:ext cx="5647037" cy="1200329"/>
            </a:xfrm>
            <a:prstGeom prst="rect">
              <a:avLst/>
            </a:prstGeom>
            <a:noFill/>
          </p:spPr>
          <p:txBody>
            <a:bodyPr wrap="square" rtlCol="0">
              <a:spAutoFit/>
            </a:bodyPr>
            <a:lstStyle/>
            <a:p>
              <a:r>
                <a:rPr lang="zh-CN" altLang="en-US" sz="2400" b="1" dirty="0">
                  <a:solidFill>
                    <a:srgbClr val="FF0000"/>
                  </a:solidFill>
                  <a:latin typeface="FangSong" panose="02010609060101010101" pitchFamily="49" charset="-122"/>
                  <a:ea typeface="FangSong" panose="02010609060101010101" pitchFamily="49" charset="-122"/>
                </a:rPr>
                <a:t>前提：</a:t>
              </a:r>
              <a:r>
                <a:rPr lang="zh-CN" altLang="en-US" sz="2400" b="1" dirty="0">
                  <a:latin typeface="FangSong" panose="02010609060101010101" pitchFamily="49" charset="-122"/>
                  <a:ea typeface="FangSong" panose="02010609060101010101" pitchFamily="49" charset="-122"/>
                </a:rPr>
                <a:t>数据由车企自己存储，不可能直接上传原始数据给其他组织机构。监管部门不直接存储车辆原始数据。</a:t>
              </a:r>
              <a:endParaRPr kumimoji="1" lang="zh-CN" altLang="en-US" sz="2400" dirty="0">
                <a:latin typeface="FangSong" panose="02010609060101010101" pitchFamily="49" charset="-122"/>
                <a:ea typeface="FangSong" panose="02010609060101010101" pitchFamily="49" charset="-122"/>
              </a:endParaRPr>
            </a:p>
          </p:txBody>
        </p:sp>
      </p:grpSp>
      <p:grpSp>
        <p:nvGrpSpPr>
          <p:cNvPr id="2" name="组合 1">
            <a:extLst>
              <a:ext uri="{FF2B5EF4-FFF2-40B4-BE49-F238E27FC236}">
                <a16:creationId xmlns:a16="http://schemas.microsoft.com/office/drawing/2014/main" id="{0E976BC0-1C7B-3046-A790-ACC38E2BA30C}"/>
              </a:ext>
            </a:extLst>
          </p:cNvPr>
          <p:cNvGrpSpPr/>
          <p:nvPr/>
        </p:nvGrpSpPr>
        <p:grpSpPr>
          <a:xfrm>
            <a:off x="6427586" y="5879345"/>
            <a:ext cx="5370381" cy="719523"/>
            <a:chOff x="6202503" y="5696465"/>
            <a:chExt cx="5370381" cy="719523"/>
          </a:xfrm>
        </p:grpSpPr>
        <p:sp>
          <p:nvSpPr>
            <p:cNvPr id="11" name="圆角矩形 11">
              <a:extLst>
                <a:ext uri="{FF2B5EF4-FFF2-40B4-BE49-F238E27FC236}">
                  <a16:creationId xmlns:a16="http://schemas.microsoft.com/office/drawing/2014/main" id="{75A56169-D92E-7840-BEC7-233EF4FC6998}"/>
                </a:ext>
              </a:extLst>
            </p:cNvPr>
            <p:cNvSpPr/>
            <p:nvPr/>
          </p:nvSpPr>
          <p:spPr bwMode="auto">
            <a:xfrm>
              <a:off x="6202503" y="5696465"/>
              <a:ext cx="5370381" cy="719523"/>
            </a:xfrm>
            <a:prstGeom prst="roundRect">
              <a:avLst>
                <a:gd name="adj" fmla="val 14562"/>
              </a:avLst>
            </a:prstGeom>
            <a:solidFill>
              <a:srgbClr val="F9F4DB"/>
            </a:solidFill>
            <a:ln w="28575">
              <a:solidFill>
                <a:schemeClr val="accent6"/>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2" name="文本框 11">
              <a:extLst>
                <a:ext uri="{FF2B5EF4-FFF2-40B4-BE49-F238E27FC236}">
                  <a16:creationId xmlns:a16="http://schemas.microsoft.com/office/drawing/2014/main" id="{19BBC214-B9AD-614E-AEAD-C4B9496C744B}"/>
                </a:ext>
              </a:extLst>
            </p:cNvPr>
            <p:cNvSpPr txBox="1"/>
            <p:nvPr/>
          </p:nvSpPr>
          <p:spPr>
            <a:xfrm>
              <a:off x="7116389" y="5825393"/>
              <a:ext cx="4324952" cy="461665"/>
            </a:xfrm>
            <a:prstGeom prst="rect">
              <a:avLst/>
            </a:prstGeom>
            <a:noFill/>
            <a:ln>
              <a:noFill/>
            </a:ln>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解决数据信任和监管问题</a:t>
              </a:r>
              <a:r>
                <a:rPr lang="en-US" altLang="zh-CN" sz="2400" b="1" dirty="0">
                  <a:latin typeface="FangSong" panose="02010609060101010101" pitchFamily="49" charset="-122"/>
                  <a:ea typeface="FangSong" panose="02010609060101010101" pitchFamily="49" charset="-122"/>
                </a:rPr>
                <a:t>	</a:t>
              </a:r>
            </a:p>
          </p:txBody>
        </p:sp>
      </p:grpSp>
      <p:pic>
        <p:nvPicPr>
          <p:cNvPr id="5" name="图片 4">
            <a:extLst>
              <a:ext uri="{FF2B5EF4-FFF2-40B4-BE49-F238E27FC236}">
                <a16:creationId xmlns:a16="http://schemas.microsoft.com/office/drawing/2014/main" id="{674F94B4-FE98-1346-8520-9E42306AC0CD}"/>
              </a:ext>
            </a:extLst>
          </p:cNvPr>
          <p:cNvPicPr>
            <a:picLocks noChangeAspect="1"/>
          </p:cNvPicPr>
          <p:nvPr/>
        </p:nvPicPr>
        <p:blipFill>
          <a:blip r:embed="rId3"/>
          <a:stretch>
            <a:fillRect/>
          </a:stretch>
        </p:blipFill>
        <p:spPr>
          <a:xfrm>
            <a:off x="0" y="1892965"/>
            <a:ext cx="6339981" cy="3692289"/>
          </a:xfrm>
          <a:prstGeom prst="rect">
            <a:avLst/>
          </a:prstGeom>
        </p:spPr>
      </p:pic>
      <p:grpSp>
        <p:nvGrpSpPr>
          <p:cNvPr id="13" name="组合 12">
            <a:extLst>
              <a:ext uri="{FF2B5EF4-FFF2-40B4-BE49-F238E27FC236}">
                <a16:creationId xmlns:a16="http://schemas.microsoft.com/office/drawing/2014/main" id="{C3346921-D7D7-DF46-A3A3-CEEC5D4856FA}"/>
              </a:ext>
            </a:extLst>
          </p:cNvPr>
          <p:cNvGrpSpPr/>
          <p:nvPr/>
        </p:nvGrpSpPr>
        <p:grpSpPr>
          <a:xfrm>
            <a:off x="10165492" y="81273"/>
            <a:ext cx="2026508" cy="1043674"/>
            <a:chOff x="10165492" y="81273"/>
            <a:chExt cx="2026508" cy="1043674"/>
          </a:xfrm>
        </p:grpSpPr>
        <p:pic>
          <p:nvPicPr>
            <p:cNvPr id="14" name="图片 13">
              <a:extLst>
                <a:ext uri="{FF2B5EF4-FFF2-40B4-BE49-F238E27FC236}">
                  <a16:creationId xmlns:a16="http://schemas.microsoft.com/office/drawing/2014/main" id="{D747DEEC-ABA2-8A40-8379-8C1D000C5DD7}"/>
                </a:ext>
              </a:extLst>
            </p:cNvPr>
            <p:cNvPicPr>
              <a:picLocks noChangeAspect="1"/>
            </p:cNvPicPr>
            <p:nvPr/>
          </p:nvPicPr>
          <p:blipFill>
            <a:blip r:embed="rId4"/>
            <a:stretch>
              <a:fillRect/>
            </a:stretch>
          </p:blipFill>
          <p:spPr>
            <a:xfrm>
              <a:off x="10638388" y="81273"/>
              <a:ext cx="1080715" cy="810536"/>
            </a:xfrm>
            <a:prstGeom prst="rect">
              <a:avLst/>
            </a:prstGeom>
          </p:spPr>
        </p:pic>
        <p:sp>
          <p:nvSpPr>
            <p:cNvPr id="16" name="矩形 15">
              <a:extLst>
                <a:ext uri="{FF2B5EF4-FFF2-40B4-BE49-F238E27FC236}">
                  <a16:creationId xmlns:a16="http://schemas.microsoft.com/office/drawing/2014/main" id="{3F8CF839-5C8B-F546-A1F7-FBB2E747C318}"/>
                </a:ext>
              </a:extLst>
            </p:cNvPr>
            <p:cNvSpPr/>
            <p:nvPr/>
          </p:nvSpPr>
          <p:spPr>
            <a:xfrm>
              <a:off x="10165492" y="847948"/>
              <a:ext cx="2026508" cy="276999"/>
            </a:xfrm>
            <a:prstGeom prst="rect">
              <a:avLst/>
            </a:prstGeom>
          </p:spPr>
          <p:txBody>
            <a:bodyPr wrap="square">
              <a:spAutoFit/>
            </a:bodyPr>
            <a:lstStyle/>
            <a:p>
              <a:pPr algn="ct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Musk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Need</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Mask</a:t>
              </a:r>
              <a:r>
                <a:rPr lang="zh-CN" altLang="en-US"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 </a:t>
              </a:r>
              <a:r>
                <a:rPr lang="en-US" altLang="zh-CN" sz="1200" b="1" dirty="0">
                  <a:solidFill>
                    <a:srgbClr val="4571C4"/>
                  </a:solidFill>
                  <a:latin typeface="FangSong" panose="02010609060101010101" pitchFamily="49" charset="-122"/>
                  <a:ea typeface="FangSong" panose="02010609060101010101" pitchFamily="49" charset="-122"/>
                  <a:sym typeface="微软雅黑" panose="020B0503020204020204" pitchFamily="34" charset="-122"/>
                </a:rPr>
                <a:t>Platform</a:t>
              </a:r>
            </a:p>
          </p:txBody>
        </p:sp>
      </p:grpSp>
    </p:spTree>
    <p:extLst>
      <p:ext uri="{BB962C8B-B14F-4D97-AF65-F5344CB8AC3E}">
        <p14:creationId xmlns:p14="http://schemas.microsoft.com/office/powerpoint/2010/main" val="256466907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4699</TotalTime>
  <Words>2352</Words>
  <Application>Microsoft Macintosh PowerPoint</Application>
  <PresentationFormat>宽屏</PresentationFormat>
  <Paragraphs>239</Paragraphs>
  <Slides>21</Slides>
  <Notes>16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等线</vt:lpstr>
      <vt:lpstr>等线 Light</vt:lpstr>
      <vt:lpstr>华文楷体</vt:lpstr>
      <vt:lpstr>Microsoft YaHei</vt:lpstr>
      <vt:lpstr>FangSong</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赵晨</dc:creator>
  <cp:lastModifiedBy>林 怡静</cp:lastModifiedBy>
  <cp:revision>857</cp:revision>
  <dcterms:created xsi:type="dcterms:W3CDTF">2021-05-17T00:31:48Z</dcterms:created>
  <dcterms:modified xsi:type="dcterms:W3CDTF">2021-06-19T06:25:23Z</dcterms:modified>
</cp:coreProperties>
</file>